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2"/>
  </p:notesMasterIdLst>
  <p:handoutMasterIdLst>
    <p:handoutMasterId r:id="rId33"/>
  </p:handoutMasterIdLst>
  <p:sldIdLst>
    <p:sldId id="260" r:id="rId2"/>
    <p:sldId id="272" r:id="rId3"/>
    <p:sldId id="261" r:id="rId4"/>
    <p:sldId id="262" r:id="rId5"/>
    <p:sldId id="263" r:id="rId6"/>
    <p:sldId id="264" r:id="rId7"/>
    <p:sldId id="266" r:id="rId8"/>
    <p:sldId id="267" r:id="rId9"/>
    <p:sldId id="268" r:id="rId10"/>
    <p:sldId id="297" r:id="rId11"/>
    <p:sldId id="296" r:id="rId12"/>
    <p:sldId id="298" r:id="rId13"/>
    <p:sldId id="269" r:id="rId14"/>
    <p:sldId id="273" r:id="rId15"/>
    <p:sldId id="292" r:id="rId16"/>
    <p:sldId id="271" r:id="rId17"/>
    <p:sldId id="280" r:id="rId18"/>
    <p:sldId id="281" r:id="rId19"/>
    <p:sldId id="282" r:id="rId20"/>
    <p:sldId id="293" r:id="rId21"/>
    <p:sldId id="283" r:id="rId22"/>
    <p:sldId id="285" r:id="rId23"/>
    <p:sldId id="294" r:id="rId24"/>
    <p:sldId id="286" r:id="rId25"/>
    <p:sldId id="287" r:id="rId26"/>
    <p:sldId id="288" r:id="rId27"/>
    <p:sldId id="289" r:id="rId28"/>
    <p:sldId id="295" r:id="rId29"/>
    <p:sldId id="290" r:id="rId30"/>
    <p:sldId id="291" r:id="rId3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58900"/>
    <a:srgbClr val="D43682"/>
    <a:srgbClr val="719500"/>
    <a:srgbClr val="007836"/>
    <a:srgbClr val="BE0F34"/>
    <a:srgbClr val="820150"/>
    <a:srgbClr val="502D7F"/>
    <a:srgbClr val="00338E"/>
    <a:srgbClr val="008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84762"/>
  </p:normalViewPr>
  <p:slideViewPr>
    <p:cSldViewPr snapToGrid="0" snapToObjects="1">
      <p:cViewPr varScale="1">
        <p:scale>
          <a:sx n="114" d="100"/>
          <a:sy n="11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1, 2020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039" y="1823312"/>
            <a:ext cx="5980039" cy="5358384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F02F-5424-2C41-AE73-961449D54B85}" type="datetime1">
              <a:rPr lang="en-US" smtClean="0"/>
              <a:t>7/1/20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FC51C7A-50DF-E74F-B234-94913FBB5FB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41325" y="1823312"/>
            <a:ext cx="5980039" cy="5358384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7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czakre/ICRTutoria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czakre/ICRTutoria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nationalmaglab.org/education/magnet-academy/watch-play/interactive/fourier-transform-ion-cyclotron-resonance-ft-icr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hondrs.pnnl.gov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.ess-dive.lbl.gov/data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.ess-dive.lbl.gov/dat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.ess-dive.lbl.gov/dat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.ess-dive.lbl.gov/dat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FTICR-MS Data Analysis Tutorial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Bob Danczak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Pacific Northwest National Laboratory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EMSL Summer School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434A0-4446-F34F-A94D-600A15CA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91D12-C289-C04F-878F-24AC53B2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Generate a </a:t>
            </a:r>
            <a:r>
              <a:rPr lang="en-US" dirty="0" err="1"/>
              <a:t>Formularity</a:t>
            </a:r>
            <a:r>
              <a:rPr lang="en-US" dirty="0"/>
              <a:t> Report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0162B-2376-0042-97B2-084417E7FD97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just"/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requires Windows, so those running MacOS or Linux can’t participate unfortunately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51749-18E9-5849-996F-9C60C1B4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76873"/>
            <a:ext cx="4820880" cy="4881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BA271-D5CA-4C41-B05B-AF63340E7F48}"/>
              </a:ext>
            </a:extLst>
          </p:cNvPr>
          <p:cNvSpPr txBox="1"/>
          <p:nvPr/>
        </p:nvSpPr>
        <p:spPr>
          <a:xfrm>
            <a:off x="6313964" y="3365261"/>
            <a:ext cx="20024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Drag and Drop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8427EE-834D-2849-97DC-FFEA332B97C6}"/>
              </a:ext>
            </a:extLst>
          </p:cNvPr>
          <p:cNvCxnSpPr>
            <a:cxnSpLocks/>
          </p:cNvCxnSpPr>
          <p:nvPr/>
        </p:nvCxnSpPr>
        <p:spPr>
          <a:xfrm flipH="1">
            <a:off x="4222594" y="3888058"/>
            <a:ext cx="521133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A3AF6C-3DE8-8647-A2FF-E22D863774A3}"/>
              </a:ext>
            </a:extLst>
          </p:cNvPr>
          <p:cNvCxnSpPr>
            <a:cxnSpLocks/>
          </p:cNvCxnSpPr>
          <p:nvPr/>
        </p:nvCxnSpPr>
        <p:spPr>
          <a:xfrm flipH="1">
            <a:off x="3586811" y="5177882"/>
            <a:ext cx="584712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9BC9F5-FF16-5348-8384-CA3EEEC4B981}"/>
              </a:ext>
            </a:extLst>
          </p:cNvPr>
          <p:cNvSpPr txBox="1"/>
          <p:nvPr/>
        </p:nvSpPr>
        <p:spPr>
          <a:xfrm>
            <a:off x="9555416" y="3690068"/>
            <a:ext cx="249138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Calibration_List.ref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FF1FB-B827-F24F-9F83-AE3695055392}"/>
              </a:ext>
            </a:extLst>
          </p:cNvPr>
          <p:cNvSpPr txBox="1"/>
          <p:nvPr/>
        </p:nvSpPr>
        <p:spPr>
          <a:xfrm>
            <a:off x="9555416" y="4792672"/>
            <a:ext cx="312352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WHOI Molecular Formula Database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36F7BC5-60A3-FF46-A214-A8FE40A66B9C}"/>
              </a:ext>
            </a:extLst>
          </p:cNvPr>
          <p:cNvSpPr txBox="1">
            <a:spLocks/>
          </p:cNvSpPr>
          <p:nvPr/>
        </p:nvSpPr>
        <p:spPr>
          <a:xfrm>
            <a:off x="6313964" y="5891002"/>
            <a:ext cx="7286807" cy="2067665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supports dragging and dropping of necessary files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First, we need to load up the calibration list and molecular formula 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D961F-9CCB-F846-9A05-E501A1379C96}"/>
              </a:ext>
            </a:extLst>
          </p:cNvPr>
          <p:cNvSpPr txBox="1"/>
          <p:nvPr/>
        </p:nvSpPr>
        <p:spPr>
          <a:xfrm>
            <a:off x="6313964" y="4746505"/>
            <a:ext cx="20024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8761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434A0-4446-F34F-A94D-600A15CA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91D12-C289-C04F-878F-24AC53B2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Generate a </a:t>
            </a:r>
            <a:r>
              <a:rPr lang="en-US" dirty="0" err="1"/>
              <a:t>Formularity</a:t>
            </a:r>
            <a:r>
              <a:rPr lang="en-US" dirty="0"/>
              <a:t> Report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0162B-2376-0042-97B2-084417E7F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2704171"/>
          </a:xfrm>
        </p:spPr>
        <p:txBody>
          <a:bodyPr/>
          <a:lstStyle/>
          <a:p>
            <a:pPr algn="just"/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requires Windows, so those running MacOS or Linux can’t participate unfortunately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51749-18E9-5849-996F-9C60C1B4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76873"/>
            <a:ext cx="4820880" cy="488179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E2EA5D1-1B4E-A846-90E8-942117669E0E}"/>
              </a:ext>
            </a:extLst>
          </p:cNvPr>
          <p:cNvSpPr txBox="1">
            <a:spLocks/>
          </p:cNvSpPr>
          <p:nvPr/>
        </p:nvSpPr>
        <p:spPr>
          <a:xfrm>
            <a:off x="6449984" y="3069888"/>
            <a:ext cx="7286807" cy="4702512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rgbClr val="000000"/>
                </a:solidFill>
              </a:rPr>
              <a:t>Ensure </a:t>
            </a:r>
            <a:r>
              <a:rPr lang="en-US" b="1" dirty="0">
                <a:solidFill>
                  <a:srgbClr val="000000"/>
                </a:solidFill>
              </a:rPr>
              <a:t>CIA</a:t>
            </a:r>
            <a:r>
              <a:rPr lang="en-US" dirty="0">
                <a:solidFill>
                  <a:srgbClr val="000000"/>
                </a:solidFill>
              </a:rPr>
              <a:t> is checked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Under Calibration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Start tolerance, ppm: 5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Regression: linear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Under Formula Assignment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Alignment: Checked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Alignment tolerance, ppm: 0.5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Max relationship gaps: 2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Set the User-defined filter: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O&gt;0 AND (N+S+P)&lt;6 AND S&lt;3 AND P&lt;2</a:t>
            </a:r>
          </a:p>
        </p:txBody>
      </p:sp>
    </p:spTree>
    <p:extLst>
      <p:ext uri="{BB962C8B-B14F-4D97-AF65-F5344CB8AC3E}">
        <p14:creationId xmlns:p14="http://schemas.microsoft.com/office/powerpoint/2010/main" val="222840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434A0-4446-F34F-A94D-600A15CA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91D12-C289-C04F-878F-24AC53B2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Generate a </a:t>
            </a:r>
            <a:r>
              <a:rPr lang="en-US" dirty="0" err="1"/>
              <a:t>Formularity</a:t>
            </a:r>
            <a:r>
              <a:rPr lang="en-US" dirty="0"/>
              <a:t> Report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0162B-2376-0042-97B2-084417E7F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2704171"/>
          </a:xfrm>
        </p:spPr>
        <p:txBody>
          <a:bodyPr/>
          <a:lstStyle/>
          <a:p>
            <a:pPr algn="just"/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requires Windows, so those running MacOS or Linux can’t participate unfortunately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51749-18E9-5849-996F-9C60C1B4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76873"/>
            <a:ext cx="4820880" cy="4881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96D1F-1AC6-1146-9635-8701FD94C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6230"/>
          <a:stretch/>
        </p:blipFill>
        <p:spPr>
          <a:xfrm>
            <a:off x="9591432" y="2760951"/>
            <a:ext cx="4402864" cy="178874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0BB956-D1B3-E842-8DF9-FA33DC01A90A}"/>
              </a:ext>
            </a:extLst>
          </p:cNvPr>
          <p:cNvCxnSpPr>
            <a:cxnSpLocks/>
          </p:cNvCxnSpPr>
          <p:nvPr/>
        </p:nvCxnSpPr>
        <p:spPr>
          <a:xfrm flipH="1">
            <a:off x="5687122" y="3468030"/>
            <a:ext cx="374681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FBA271-D5CA-4C41-B05B-AF63340E7F48}"/>
              </a:ext>
            </a:extLst>
          </p:cNvPr>
          <p:cNvSpPr txBox="1"/>
          <p:nvPr/>
        </p:nvSpPr>
        <p:spPr>
          <a:xfrm>
            <a:off x="6559291" y="2992543"/>
            <a:ext cx="20024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Drag and Drop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E2EA5D1-1B4E-A846-90E8-942117669E0E}"/>
              </a:ext>
            </a:extLst>
          </p:cNvPr>
          <p:cNvSpPr txBox="1">
            <a:spLocks/>
          </p:cNvSpPr>
          <p:nvPr/>
        </p:nvSpPr>
        <p:spPr>
          <a:xfrm>
            <a:off x="6313964" y="4761570"/>
            <a:ext cx="7286807" cy="3197097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rgbClr val="000000"/>
                </a:solidFill>
              </a:rPr>
              <a:t>Once you drop the .xml files onto the now green “Drop Spectra Files” box, </a:t>
            </a:r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will begin to get to work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It may seem like nothing is happening, but in a few minutes you should have two files in the directory containing the .xml files</a:t>
            </a:r>
          </a:p>
          <a:p>
            <a:pPr lvl="1" algn="just"/>
            <a:r>
              <a:rPr lang="en-US" b="1" dirty="0" err="1">
                <a:solidFill>
                  <a:srgbClr val="000000"/>
                </a:solidFill>
              </a:rPr>
              <a:t>Report.csv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and a </a:t>
            </a:r>
            <a:r>
              <a:rPr lang="en-US" b="1" dirty="0">
                <a:solidFill>
                  <a:srgbClr val="000000"/>
                </a:solidFill>
              </a:rPr>
              <a:t>.log </a:t>
            </a:r>
            <a:r>
              <a:rPr lang="en-US" dirty="0">
                <a:solidFill>
                  <a:srgbClr val="000000"/>
                </a:solidFill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39401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133BE4-987C-7D43-BBB1-ADE148E6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44182-F4D6-5341-B01C-ADB0128E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dirty="0" err="1"/>
              <a:t>Formularity</a:t>
            </a:r>
            <a:r>
              <a:rPr lang="en-US" dirty="0"/>
              <a:t> report contains a lot of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8CEF0-25F3-8A49-A46A-8DC63010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78" b="24678"/>
          <a:stretch/>
        </p:blipFill>
        <p:spPr>
          <a:xfrm>
            <a:off x="2241385" y="2930626"/>
            <a:ext cx="11168313" cy="5021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B5DFB-146A-4E41-B6D7-84F00A337BAD}"/>
              </a:ext>
            </a:extLst>
          </p:cNvPr>
          <p:cNvSpPr txBox="1"/>
          <p:nvPr/>
        </p:nvSpPr>
        <p:spPr>
          <a:xfrm>
            <a:off x="2365718" y="2067330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Mass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02DD7A4-7FE3-D445-8540-9FFD9BCE38F1}"/>
              </a:ext>
            </a:extLst>
          </p:cNvPr>
          <p:cNvSpPr/>
          <p:nvPr/>
        </p:nvSpPr>
        <p:spPr>
          <a:xfrm rot="5400000">
            <a:off x="4973765" y="569187"/>
            <a:ext cx="425899" cy="4254145"/>
          </a:xfrm>
          <a:prstGeom prst="leftBrac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27352-BBE8-5A45-8A49-52EE0BC7CD20}"/>
              </a:ext>
            </a:extLst>
          </p:cNvPr>
          <p:cNvSpPr txBox="1"/>
          <p:nvPr/>
        </p:nvSpPr>
        <p:spPr>
          <a:xfrm>
            <a:off x="4317726" y="2067330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Stoichiometry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250CF-0F55-2343-B9F3-9D1838678DDA}"/>
              </a:ext>
            </a:extLst>
          </p:cNvPr>
          <p:cNvSpPr txBox="1"/>
          <p:nvPr/>
        </p:nvSpPr>
        <p:spPr>
          <a:xfrm>
            <a:off x="7095755" y="2072054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Composition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1DEC1-A230-C847-A089-42E5ABFE9B7E}"/>
              </a:ext>
            </a:extLst>
          </p:cNvPr>
          <p:cNvSpPr txBox="1"/>
          <p:nvPr/>
        </p:nvSpPr>
        <p:spPr>
          <a:xfrm>
            <a:off x="8424893" y="1717150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F859C-D554-2142-8E90-BB3412DD51DB}"/>
              </a:ext>
            </a:extLst>
          </p:cNvPr>
          <p:cNvSpPr txBox="1"/>
          <p:nvPr/>
        </p:nvSpPr>
        <p:spPr>
          <a:xfrm>
            <a:off x="8921254" y="2037787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Neutral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Mass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DCCC2-F860-AA46-9499-21C731A0959B}"/>
              </a:ext>
            </a:extLst>
          </p:cNvPr>
          <p:cNvSpPr txBox="1"/>
          <p:nvPr/>
        </p:nvSpPr>
        <p:spPr>
          <a:xfrm>
            <a:off x="9680684" y="171715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6108A-829A-1E4D-B936-91BC277D891E}"/>
              </a:ext>
            </a:extLst>
          </p:cNvPr>
          <p:cNvSpPr txBox="1"/>
          <p:nvPr/>
        </p:nvSpPr>
        <p:spPr>
          <a:xfrm>
            <a:off x="10086227" y="2038459"/>
            <a:ext cx="1483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Formula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Candidates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20C9B-3B2C-AB43-B902-B849610758ED}"/>
              </a:ext>
            </a:extLst>
          </p:cNvPr>
          <p:cNvSpPr txBox="1"/>
          <p:nvPr/>
        </p:nvSpPr>
        <p:spPr>
          <a:xfrm>
            <a:off x="12256795" y="2319753"/>
            <a:ext cx="1183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Samples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CF0ABE-5BBD-9E4F-9654-BA28ECE9BAC5}"/>
              </a:ext>
            </a:extLst>
          </p:cNvPr>
          <p:cNvCxnSpPr>
            <a:cxnSpLocks/>
          </p:cNvCxnSpPr>
          <p:nvPr/>
        </p:nvCxnSpPr>
        <p:spPr>
          <a:xfrm>
            <a:off x="8229220" y="2450936"/>
            <a:ext cx="1" cy="458273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51F5AB-448A-854B-9F28-A2983CE155E9}"/>
              </a:ext>
            </a:extLst>
          </p:cNvPr>
          <p:cNvCxnSpPr>
            <a:cxnSpLocks/>
          </p:cNvCxnSpPr>
          <p:nvPr/>
        </p:nvCxnSpPr>
        <p:spPr>
          <a:xfrm>
            <a:off x="10057551" y="2123294"/>
            <a:ext cx="0" cy="785915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8CFC5F-0403-3A4D-B33D-2E1BB608CDFD}"/>
              </a:ext>
            </a:extLst>
          </p:cNvPr>
          <p:cNvCxnSpPr>
            <a:cxnSpLocks/>
          </p:cNvCxnSpPr>
          <p:nvPr/>
        </p:nvCxnSpPr>
        <p:spPr>
          <a:xfrm>
            <a:off x="10670339" y="2700628"/>
            <a:ext cx="0" cy="208581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0C172D-A639-2344-918B-818DFA05A9DA}"/>
              </a:ext>
            </a:extLst>
          </p:cNvPr>
          <p:cNvSpPr/>
          <p:nvPr/>
        </p:nvSpPr>
        <p:spPr>
          <a:xfrm>
            <a:off x="10977533" y="2685051"/>
            <a:ext cx="2432165" cy="235382"/>
          </a:xfrm>
          <a:prstGeom prst="rightArrow">
            <a:avLst/>
          </a:prstGeom>
          <a:solidFill>
            <a:schemeClr val="tx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5A57B3-E86F-A441-AE2C-C879CC3176FB}"/>
              </a:ext>
            </a:extLst>
          </p:cNvPr>
          <p:cNvCxnSpPr>
            <a:cxnSpLocks/>
          </p:cNvCxnSpPr>
          <p:nvPr/>
        </p:nvCxnSpPr>
        <p:spPr>
          <a:xfrm>
            <a:off x="9462428" y="2700628"/>
            <a:ext cx="0" cy="208581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B2C79-0D33-8A4D-B2DA-D776CC8A586B}"/>
              </a:ext>
            </a:extLst>
          </p:cNvPr>
          <p:cNvCxnSpPr>
            <a:cxnSpLocks/>
          </p:cNvCxnSpPr>
          <p:nvPr/>
        </p:nvCxnSpPr>
        <p:spPr>
          <a:xfrm>
            <a:off x="8842008" y="2123294"/>
            <a:ext cx="0" cy="785915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E3955E-D354-384D-9F27-C8B797F2FC4E}"/>
              </a:ext>
            </a:extLst>
          </p:cNvPr>
          <p:cNvCxnSpPr>
            <a:cxnSpLocks/>
          </p:cNvCxnSpPr>
          <p:nvPr/>
        </p:nvCxnSpPr>
        <p:spPr>
          <a:xfrm>
            <a:off x="2758262" y="2450936"/>
            <a:ext cx="1" cy="458273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8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8BAA1-BE36-4E46-9103-8195A844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961B0D-160C-294B-B6F7-66BF3BD5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this tutorial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817AAF-B9A8-094A-A8DC-5B8A8D5B5D1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Overview of FTICR-MS as a technique, WHONDRS, and how to access WHONDRS data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is the data handled before it is uploaded?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Where can you find FTICR-MS data?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does the data look like?</a:t>
            </a:r>
          </a:p>
          <a:p>
            <a:r>
              <a:rPr lang="en-US" dirty="0">
                <a:solidFill>
                  <a:srgbClr val="000000"/>
                </a:solidFill>
              </a:rPr>
              <a:t>Walkthrough of common data analysis pipelines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Pre-processing data using the </a:t>
            </a:r>
            <a:r>
              <a:rPr lang="en-US" b="1" dirty="0" err="1">
                <a:solidFill>
                  <a:srgbClr val="000000"/>
                </a:solidFill>
              </a:rPr>
              <a:t>ftmsRanalysis</a:t>
            </a:r>
            <a:r>
              <a:rPr lang="en-US" dirty="0">
                <a:solidFill>
                  <a:srgbClr val="000000"/>
                </a:solidFill>
              </a:rPr>
              <a:t> R package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Generating Van </a:t>
            </a:r>
            <a:r>
              <a:rPr lang="en-US" dirty="0" err="1">
                <a:solidFill>
                  <a:srgbClr val="000000"/>
                </a:solidFill>
              </a:rPr>
              <a:t>Krevelen</a:t>
            </a:r>
            <a:r>
              <a:rPr lang="en-US" dirty="0">
                <a:solidFill>
                  <a:srgbClr val="000000"/>
                </a:solidFill>
              </a:rPr>
              <a:t> plots to compare molecular composition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Comparing molecular properties across samples</a:t>
            </a:r>
          </a:p>
          <a:p>
            <a:r>
              <a:rPr lang="en-US" dirty="0">
                <a:solidFill>
                  <a:srgbClr val="000000"/>
                </a:solidFill>
              </a:rPr>
              <a:t>Examining other analytical techniques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Multivariate analyses (i.e., PCA, NMDS)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transformation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39317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5CDF7-D496-7949-803F-3A7156B7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0A643-0F5B-3C44-9EBF-AAC6205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Data Analysis Tutorial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BE0AC-9ED0-3442-8897-C072FA4D81FF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600" dirty="0">
                <a:solidFill>
                  <a:srgbClr val="000000"/>
                </a:solidFill>
              </a:rPr>
              <a:t>Today we walk through data pre-processing and will cover example analytical techniques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200" dirty="0">
                <a:solidFill>
                  <a:srgbClr val="000000"/>
                </a:solidFill>
              </a:rPr>
              <a:t>The provided data is from the Columbia River and has already been processed using </a:t>
            </a:r>
            <a:r>
              <a:rPr lang="en-US" sz="2200" dirty="0" err="1">
                <a:solidFill>
                  <a:srgbClr val="000000"/>
                </a:solidFill>
              </a:rPr>
              <a:t>Formularity</a:t>
            </a:r>
            <a:endParaRPr lang="en-US" sz="22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</a:pPr>
            <a:r>
              <a:rPr lang="en-US" sz="2200" dirty="0">
                <a:solidFill>
                  <a:srgbClr val="000000"/>
                </a:solidFill>
              </a:rPr>
              <a:t>Today’s focus is on figure generation and data interpretation to help everyone think of ways they could use FTICR-MS data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600" dirty="0">
                <a:solidFill>
                  <a:srgbClr val="000000"/>
                </a:solidFill>
              </a:rPr>
              <a:t>All scripts and instructional material for this tutorial can be found on GitHub (</a:t>
            </a:r>
            <a:r>
              <a:rPr lang="en-US" sz="2600" dirty="0">
                <a:hlinkClick r:id="rId2"/>
              </a:rPr>
              <a:t>https://github.com/danczakre/ICRTutorial</a:t>
            </a:r>
            <a:r>
              <a:rPr lang="en-US" sz="2600" dirty="0">
                <a:solidFill>
                  <a:srgbClr val="000000"/>
                </a:solidFill>
              </a:rPr>
              <a:t>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200" dirty="0">
                <a:solidFill>
                  <a:srgbClr val="000000"/>
                </a:solidFill>
              </a:rPr>
              <a:t>The necessary files can be found in the “</a:t>
            </a:r>
            <a:r>
              <a:rPr lang="en-US" sz="2200" b="1" dirty="0">
                <a:solidFill>
                  <a:srgbClr val="000000"/>
                </a:solidFill>
              </a:rPr>
              <a:t>AGU </a:t>
            </a:r>
            <a:r>
              <a:rPr lang="en-US" sz="2200" b="1" dirty="0" err="1">
                <a:solidFill>
                  <a:srgbClr val="000000"/>
                </a:solidFill>
              </a:rPr>
              <a:t>CZO:Watershed</a:t>
            </a:r>
            <a:r>
              <a:rPr lang="en-US" sz="2200" b="1" dirty="0">
                <a:solidFill>
                  <a:srgbClr val="000000"/>
                </a:solidFill>
              </a:rPr>
              <a:t> Workshop 2019</a:t>
            </a:r>
            <a:r>
              <a:rPr lang="en-US" sz="2200" dirty="0">
                <a:solidFill>
                  <a:srgbClr val="000000"/>
                </a:solidFill>
              </a:rPr>
              <a:t>” folder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You will need both </a:t>
            </a:r>
            <a:r>
              <a:rPr lang="en-US" sz="2200" b="1" dirty="0">
                <a:solidFill>
                  <a:srgbClr val="000000"/>
                </a:solidFill>
              </a:rPr>
              <a:t>R</a:t>
            </a:r>
            <a:r>
              <a:rPr lang="en-US" sz="2200" dirty="0">
                <a:solidFill>
                  <a:srgbClr val="000000"/>
                </a:solidFill>
              </a:rPr>
              <a:t> and </a:t>
            </a:r>
            <a:r>
              <a:rPr lang="en-US" sz="2200" b="1" dirty="0">
                <a:solidFill>
                  <a:srgbClr val="000000"/>
                </a:solidFill>
              </a:rPr>
              <a:t>RStudio</a:t>
            </a:r>
            <a:r>
              <a:rPr lang="en-US" sz="2200" dirty="0">
                <a:solidFill>
                  <a:srgbClr val="000000"/>
                </a:solidFill>
              </a:rPr>
              <a:t> to ensure the smoothest operation, but </a:t>
            </a:r>
            <a:r>
              <a:rPr lang="en-US" sz="2200" b="1" dirty="0">
                <a:solidFill>
                  <a:srgbClr val="000000"/>
                </a:solidFill>
              </a:rPr>
              <a:t>no coding experience is needed today</a:t>
            </a:r>
          </a:p>
          <a:p>
            <a:pPr lvl="2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</a:rPr>
              <a:t>Some coding knowledge will be required if you wish to modify analyses for your data, however</a:t>
            </a:r>
          </a:p>
          <a:p>
            <a:pPr lvl="2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000000"/>
                </a:solidFill>
              </a:rPr>
              <a:t>Please copy/paste the commands in the “</a:t>
            </a:r>
            <a:r>
              <a:rPr lang="en-US" sz="1800" i="1" dirty="0" err="1">
                <a:solidFill>
                  <a:srgbClr val="000000"/>
                </a:solidFill>
              </a:rPr>
              <a:t>install_packages_commands_updated.txt</a:t>
            </a:r>
            <a:r>
              <a:rPr lang="en-US" sz="1800" dirty="0">
                <a:solidFill>
                  <a:srgbClr val="000000"/>
                </a:solidFill>
              </a:rPr>
              <a:t>” after installing R/RStudio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These scripts and this PowerPoint will remain on GitHub after this tutorial concludes</a:t>
            </a:r>
          </a:p>
        </p:txBody>
      </p:sp>
    </p:spTree>
    <p:extLst>
      <p:ext uri="{BB962C8B-B14F-4D97-AF65-F5344CB8AC3E}">
        <p14:creationId xmlns:p14="http://schemas.microsoft.com/office/powerpoint/2010/main" val="26567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5F3C3C-9DDC-2B4D-B5C1-3F27346F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764" y="2535456"/>
            <a:ext cx="9679683" cy="5459512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22D861D-A936-CD47-ABE2-584B0A9BDB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FTMS_Analysis.R</a:t>
            </a:r>
            <a:r>
              <a:rPr lang="en-US" sz="2500" u="sng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</a:rPr>
              <a:t>which utilizes the </a:t>
            </a:r>
            <a:r>
              <a:rPr lang="en-US" sz="2500" b="1" dirty="0" err="1">
                <a:solidFill>
                  <a:srgbClr val="000000"/>
                </a:solidFill>
              </a:rPr>
              <a:t>ftmsRanalysis</a:t>
            </a:r>
            <a:r>
              <a:rPr lang="en-US" sz="2500" dirty="0">
                <a:solidFill>
                  <a:srgbClr val="000000"/>
                </a:solidFill>
              </a:rPr>
              <a:t> package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2CC91-2CB6-AD47-9BA0-643B4682A36A}"/>
              </a:ext>
            </a:extLst>
          </p:cNvPr>
          <p:cNvSpPr/>
          <p:nvPr/>
        </p:nvSpPr>
        <p:spPr>
          <a:xfrm>
            <a:off x="9437942" y="2707532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5A39F-CD81-6949-9BDA-B7289D485818}"/>
              </a:ext>
            </a:extLst>
          </p:cNvPr>
          <p:cNvCxnSpPr/>
          <p:nvPr/>
        </p:nvCxnSpPr>
        <p:spPr>
          <a:xfrm flipH="1">
            <a:off x="10581713" y="2949235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940730" y="4987105"/>
            <a:ext cx="7107447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090347" y="4187839"/>
            <a:ext cx="308285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Report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0E6C4-A432-D74C-AD08-E7D427358D51}"/>
              </a:ext>
            </a:extLst>
          </p:cNvPr>
          <p:cNvSpPr txBox="1"/>
          <p:nvPr/>
        </p:nvSpPr>
        <p:spPr>
          <a:xfrm>
            <a:off x="10755448" y="5795559"/>
            <a:ext cx="3417751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script will generate two files, a Data and Mol file.</a:t>
            </a:r>
          </a:p>
          <a:p>
            <a:pPr algn="just"/>
            <a:endParaRPr lang="en-US" sz="1920" dirty="0">
              <a:solidFill>
                <a:srgbClr val="000000"/>
              </a:solidFill>
            </a:endParaRPr>
          </a:p>
          <a:p>
            <a:pPr algn="just"/>
            <a:r>
              <a:rPr lang="en-US" sz="1920" dirty="0">
                <a:solidFill>
                  <a:srgbClr val="000000"/>
                </a:solidFill>
              </a:rPr>
              <a:t>Removes peaks with an isotopic signature, and filters based upon a mass range of 200-900 m/z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4537C-8339-FF4F-BEA9-C2183305A673}"/>
              </a:ext>
            </a:extLst>
          </p:cNvPr>
          <p:cNvSpPr txBox="1"/>
          <p:nvPr/>
        </p:nvSpPr>
        <p:spPr>
          <a:xfrm>
            <a:off x="11585932" y="2435078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</p:spTree>
    <p:extLst>
      <p:ext uri="{BB962C8B-B14F-4D97-AF65-F5344CB8AC3E}">
        <p14:creationId xmlns:p14="http://schemas.microsoft.com/office/powerpoint/2010/main" val="30554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7D142EA-610A-1144-814C-3F98310A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F7FD4-79BD-354A-9180-D56435FE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u="sng" dirty="0" err="1"/>
              <a:t>ftmsRanalysis</a:t>
            </a:r>
            <a:r>
              <a:rPr lang="en-US" dirty="0"/>
              <a:t> package helps generate files which will be used in all downstream analyses</a:t>
            </a:r>
          </a:p>
        </p:txBody>
      </p:sp>
      <p:pic>
        <p:nvPicPr>
          <p:cNvPr id="21" name="Content Placeholder 5" descr="Paper">
            <a:extLst>
              <a:ext uri="{FF2B5EF4-FFF2-40B4-BE49-F238E27FC236}">
                <a16:creationId xmlns:a16="http://schemas.microsoft.com/office/drawing/2014/main" id="{700FB32C-9A1E-994B-83DA-112993C7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5955" y="1710319"/>
            <a:ext cx="1428294" cy="14282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257DC57-EB7E-2140-82DF-F368BDF38680}"/>
              </a:ext>
            </a:extLst>
          </p:cNvPr>
          <p:cNvSpPr/>
          <p:nvPr/>
        </p:nvSpPr>
        <p:spPr>
          <a:xfrm>
            <a:off x="3773245" y="2820236"/>
            <a:ext cx="766660" cy="103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F0024-CF20-3649-80E7-A076DB8B915D}"/>
              </a:ext>
            </a:extLst>
          </p:cNvPr>
          <p:cNvSpPr txBox="1"/>
          <p:nvPr/>
        </p:nvSpPr>
        <p:spPr>
          <a:xfrm>
            <a:off x="3297019" y="2225342"/>
            <a:ext cx="966165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85D4B-A2FC-2E49-9767-7FD5C4222498}"/>
              </a:ext>
            </a:extLst>
          </p:cNvPr>
          <p:cNvSpPr/>
          <p:nvPr/>
        </p:nvSpPr>
        <p:spPr>
          <a:xfrm>
            <a:off x="3720175" y="2773219"/>
            <a:ext cx="844680" cy="1111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8" name="Content Placeholder 5" descr="Paper">
            <a:extLst>
              <a:ext uri="{FF2B5EF4-FFF2-40B4-BE49-F238E27FC236}">
                <a16:creationId xmlns:a16="http://schemas.microsoft.com/office/drawing/2014/main" id="{4D602EB4-97BF-7C46-8B46-4BB6415C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8035" y="2616855"/>
            <a:ext cx="1428294" cy="1428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929A23-00E1-0C47-89DA-D3D97A625B03}"/>
              </a:ext>
            </a:extLst>
          </p:cNvPr>
          <p:cNvSpPr txBox="1"/>
          <p:nvPr/>
        </p:nvSpPr>
        <p:spPr>
          <a:xfrm>
            <a:off x="3696188" y="3212976"/>
            <a:ext cx="85198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000000"/>
                </a:solidFill>
              </a:rPr>
              <a:t>Mol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E783221-F9DA-0A4C-AC01-DADAADA5D7B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101687" y="2060699"/>
            <a:ext cx="7116361" cy="5901268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Two new files should have been generated – take some time to explore them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000000"/>
                </a:solidFill>
              </a:rPr>
              <a:t>The </a:t>
            </a:r>
            <a:r>
              <a:rPr lang="en-US" sz="2100" i="1" dirty="0">
                <a:solidFill>
                  <a:srgbClr val="000000"/>
                </a:solidFill>
              </a:rPr>
              <a:t>Data</a:t>
            </a:r>
            <a:r>
              <a:rPr lang="en-US" sz="2100" dirty="0">
                <a:solidFill>
                  <a:srgbClr val="000000"/>
                </a:solidFill>
              </a:rPr>
              <a:t> file contains the mass-by-site information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100" dirty="0">
                <a:solidFill>
                  <a:srgbClr val="000000"/>
                </a:solidFill>
              </a:rPr>
              <a:t>The </a:t>
            </a:r>
            <a:r>
              <a:rPr lang="en-US" sz="2100" i="1" dirty="0">
                <a:solidFill>
                  <a:srgbClr val="000000"/>
                </a:solidFill>
              </a:rPr>
              <a:t>Mol</a:t>
            </a:r>
            <a:r>
              <a:rPr lang="en-US" sz="2100" dirty="0">
                <a:solidFill>
                  <a:srgbClr val="000000"/>
                </a:solidFill>
              </a:rPr>
              <a:t> file contains molecular information for each formula (i.e., stoichiometry, NOSC)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These two files are useful in downstream </a:t>
            </a:r>
            <a:r>
              <a:rPr lang="en-US" sz="2500" dirty="0" err="1">
                <a:solidFill>
                  <a:srgbClr val="000000"/>
                </a:solidFill>
              </a:rPr>
              <a:t>analsyes</a:t>
            </a:r>
            <a:endParaRPr lang="en-US" sz="25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000000"/>
                </a:solidFill>
              </a:rPr>
              <a:t>What types of carbon are present, and do they change through space/time?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100" dirty="0">
                <a:solidFill>
                  <a:srgbClr val="000000"/>
                </a:solidFill>
              </a:rPr>
              <a:t>Are the profiles similar or distinct to each other?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We will walk through two specific analyses: </a:t>
            </a:r>
            <a:r>
              <a:rPr lang="en-US" sz="2500" i="1" dirty="0">
                <a:solidFill>
                  <a:srgbClr val="000000"/>
                </a:solidFill>
              </a:rPr>
              <a:t>generating a Van </a:t>
            </a:r>
            <a:r>
              <a:rPr lang="en-US" sz="2500" i="1" dirty="0" err="1">
                <a:solidFill>
                  <a:srgbClr val="000000"/>
                </a:solidFill>
              </a:rPr>
              <a:t>Krevelen</a:t>
            </a:r>
            <a:r>
              <a:rPr lang="en-US" sz="2500" i="1" dirty="0">
                <a:solidFill>
                  <a:srgbClr val="000000"/>
                </a:solidFill>
              </a:rPr>
              <a:t> plot</a:t>
            </a:r>
            <a:r>
              <a:rPr lang="en-US" sz="2500" dirty="0">
                <a:solidFill>
                  <a:srgbClr val="000000"/>
                </a:solidFill>
              </a:rPr>
              <a:t> and </a:t>
            </a:r>
            <a:r>
              <a:rPr lang="en-US" sz="2500" i="1" dirty="0">
                <a:solidFill>
                  <a:srgbClr val="000000"/>
                </a:solidFill>
              </a:rPr>
              <a:t>comparing molecular properties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0EA62057-B1B2-034A-ABDB-B23E3780699A}"/>
              </a:ext>
            </a:extLst>
          </p:cNvPr>
          <p:cNvSpPr/>
          <p:nvPr/>
        </p:nvSpPr>
        <p:spPr>
          <a:xfrm rot="5400000">
            <a:off x="4797392" y="2707375"/>
            <a:ext cx="1066117" cy="1057999"/>
          </a:xfrm>
          <a:prstGeom prst="bentArrow">
            <a:avLst/>
          </a:prstGeom>
          <a:solidFill>
            <a:schemeClr val="tx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86F6FC8F-3C1D-7A41-ADF5-654940C4600D}"/>
              </a:ext>
            </a:extLst>
          </p:cNvPr>
          <p:cNvSpPr/>
          <p:nvPr/>
        </p:nvSpPr>
        <p:spPr>
          <a:xfrm rot="16200000" flipH="1">
            <a:off x="2013705" y="2707376"/>
            <a:ext cx="1066117" cy="1057999"/>
          </a:xfrm>
          <a:prstGeom prst="bentArrow">
            <a:avLst/>
          </a:prstGeom>
          <a:solidFill>
            <a:schemeClr val="tx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10BB54-F079-AD4B-995F-BC4D68380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" t="4778" r="24725"/>
          <a:stretch/>
        </p:blipFill>
        <p:spPr>
          <a:xfrm>
            <a:off x="1186198" y="3871142"/>
            <a:ext cx="2219543" cy="18140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6BCD40-520C-3946-81F4-6173EFDA4197}"/>
              </a:ext>
            </a:extLst>
          </p:cNvPr>
          <p:cNvSpPr txBox="1"/>
          <p:nvPr/>
        </p:nvSpPr>
        <p:spPr>
          <a:xfrm>
            <a:off x="1037183" y="5636858"/>
            <a:ext cx="251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Van </a:t>
            </a:r>
            <a:r>
              <a:rPr lang="en-US" sz="2000" dirty="0" err="1">
                <a:solidFill>
                  <a:srgbClr val="000000"/>
                </a:solidFill>
              </a:rPr>
              <a:t>Krevelen</a:t>
            </a:r>
            <a:r>
              <a:rPr lang="en-US" sz="2000" dirty="0">
                <a:solidFill>
                  <a:srgbClr val="000000"/>
                </a:solidFill>
              </a:rPr>
              <a:t> Plots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5FA5AA-C0EB-7945-A41F-EF2F5FF9CF5B}"/>
              </a:ext>
            </a:extLst>
          </p:cNvPr>
          <p:cNvGrpSpPr/>
          <p:nvPr/>
        </p:nvGrpSpPr>
        <p:grpSpPr>
          <a:xfrm>
            <a:off x="4374459" y="4016105"/>
            <a:ext cx="2463692" cy="1624702"/>
            <a:chOff x="3720174" y="158750"/>
            <a:chExt cx="3595025" cy="23707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7A0406-C70F-ED41-9160-51BFE011A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27" b="87901"/>
            <a:stretch/>
          </p:blipFill>
          <p:spPr>
            <a:xfrm>
              <a:off x="3720174" y="158750"/>
              <a:ext cx="3595025" cy="9572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1D20F7-109F-B64C-8C90-F602EF317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613" t="84095" r="10696" b="-2040"/>
            <a:stretch/>
          </p:blipFill>
          <p:spPr>
            <a:xfrm>
              <a:off x="4183028" y="1109793"/>
              <a:ext cx="2722388" cy="141972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2FEDBD-67E2-9E42-AE9D-D1EA30AE429A}"/>
              </a:ext>
            </a:extLst>
          </p:cNvPr>
          <p:cNvSpPr txBox="1"/>
          <p:nvPr/>
        </p:nvSpPr>
        <p:spPr>
          <a:xfrm>
            <a:off x="4347519" y="5636858"/>
            <a:ext cx="251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Molecular Properties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CCF228-8B83-2A40-BE33-42E5B5A60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141" y="6199633"/>
            <a:ext cx="5048184" cy="174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458FA7-8497-A940-B6A1-AF89D5D3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9852" y="2543792"/>
            <a:ext cx="9675595" cy="5457207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van </a:t>
            </a:r>
            <a:r>
              <a:rPr lang="en-US" dirty="0" err="1"/>
              <a:t>Krevelen</a:t>
            </a:r>
            <a:r>
              <a:rPr lang="en-US" dirty="0"/>
              <a:t>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2CC91-2CB6-AD47-9BA0-643B4682A36A}"/>
              </a:ext>
            </a:extLst>
          </p:cNvPr>
          <p:cNvSpPr/>
          <p:nvPr/>
        </p:nvSpPr>
        <p:spPr>
          <a:xfrm>
            <a:off x="9437942" y="2718784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5A39F-CD81-6949-9BDA-B7289D485818}"/>
              </a:ext>
            </a:extLst>
          </p:cNvPr>
          <p:cNvCxnSpPr/>
          <p:nvPr/>
        </p:nvCxnSpPr>
        <p:spPr>
          <a:xfrm flipH="1">
            <a:off x="10581713" y="2981484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5D59F5-37D9-CC4A-9240-CD72F8BAE711}"/>
              </a:ext>
            </a:extLst>
          </p:cNvPr>
          <p:cNvSpPr txBox="1"/>
          <p:nvPr/>
        </p:nvSpPr>
        <p:spPr>
          <a:xfrm>
            <a:off x="11598983" y="2492119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917115" y="6442925"/>
            <a:ext cx="7173233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090347" y="5337587"/>
            <a:ext cx="308285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Data and Mol files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0E6C4-A432-D74C-AD08-E7D427358D51}"/>
              </a:ext>
            </a:extLst>
          </p:cNvPr>
          <p:cNvSpPr txBox="1"/>
          <p:nvPr/>
        </p:nvSpPr>
        <p:spPr>
          <a:xfrm>
            <a:off x="10755447" y="6725359"/>
            <a:ext cx="343080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script will generate 2 VK plots: one featuring all data and another for the specified sample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8D36940-5ADF-B041-BAD9-D07CEF540B3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Generate_VK_Plot.R</a:t>
            </a:r>
            <a:r>
              <a:rPr lang="en-US" sz="2500" dirty="0">
                <a:solidFill>
                  <a:srgbClr val="000000"/>
                </a:solidFill>
              </a:rPr>
              <a:t> script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en-US" sz="25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4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7D142EA-610A-1144-814C-3F98310A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F7FD4-79BD-354A-9180-D56435FE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Van </a:t>
            </a:r>
            <a:r>
              <a:rPr lang="en-US" dirty="0" err="1"/>
              <a:t>Krevelen</a:t>
            </a:r>
            <a:r>
              <a:rPr lang="en-US" dirty="0"/>
              <a:t> plots can reveal broad molecular patterns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E783221-F9DA-0A4C-AC01-DADAADA5D7B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883068" y="2057399"/>
            <a:ext cx="7356344" cy="5901268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Van </a:t>
            </a:r>
            <a:r>
              <a:rPr lang="en-US" sz="2600" dirty="0" err="1">
                <a:solidFill>
                  <a:srgbClr val="000000"/>
                </a:solidFill>
              </a:rPr>
              <a:t>Krevelen</a:t>
            </a:r>
            <a:r>
              <a:rPr lang="en-US" sz="2600" dirty="0">
                <a:solidFill>
                  <a:srgbClr val="000000"/>
                </a:solidFill>
              </a:rPr>
              <a:t> plots are useful in evaluating the overall ‘molecular landscape’ of your samples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</a:rPr>
              <a:t>Plots the </a:t>
            </a:r>
            <a:r>
              <a:rPr lang="en-US" sz="2200" dirty="0" err="1">
                <a:solidFill>
                  <a:srgbClr val="000000"/>
                </a:solidFill>
              </a:rPr>
              <a:t>hydrogen:carbon</a:t>
            </a:r>
            <a:r>
              <a:rPr lang="en-US" sz="2200" dirty="0">
                <a:solidFill>
                  <a:srgbClr val="000000"/>
                </a:solidFill>
              </a:rPr>
              <a:t> (H:C) atomic ratio of each compound against the corresponding </a:t>
            </a:r>
            <a:r>
              <a:rPr lang="en-US" sz="2200" dirty="0" err="1">
                <a:solidFill>
                  <a:srgbClr val="000000"/>
                </a:solidFill>
              </a:rPr>
              <a:t>oxygen:carbon</a:t>
            </a:r>
            <a:r>
              <a:rPr lang="en-US" sz="2200" dirty="0">
                <a:solidFill>
                  <a:srgbClr val="000000"/>
                </a:solidFill>
              </a:rPr>
              <a:t> (O:C) atomic ratio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Different boundary sets can reveal molecular formula dynamics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Combinations of different H:C and O:C values correspond to compound classes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</a:rPr>
              <a:t>For example, </a:t>
            </a:r>
            <a:r>
              <a:rPr lang="en-US" sz="2200" i="1" dirty="0">
                <a:solidFill>
                  <a:srgbClr val="000000"/>
                </a:solidFill>
              </a:rPr>
              <a:t>lignin-like</a:t>
            </a:r>
            <a:r>
              <a:rPr lang="en-US" sz="2200" dirty="0">
                <a:solidFill>
                  <a:srgbClr val="000000"/>
                </a:solidFill>
              </a:rPr>
              <a:t> molecular formula seem to constitute a high proportion of the Columbia River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Other boundary sets and coloring schemes can help reveal important patterns in your dataset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85B60-76D5-8B47-BD4F-2A7023230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3" r="198"/>
          <a:stretch/>
        </p:blipFill>
        <p:spPr>
          <a:xfrm>
            <a:off x="928063" y="2631688"/>
            <a:ext cx="6029942" cy="450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44CB1-2E66-D145-BC4D-3CE7C0C88C70}"/>
              </a:ext>
            </a:extLst>
          </p:cNvPr>
          <p:cNvSpPr txBox="1"/>
          <p:nvPr/>
        </p:nvSpPr>
        <p:spPr>
          <a:xfrm>
            <a:off x="1204332" y="2631688"/>
            <a:ext cx="115288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All Data</a:t>
            </a:r>
          </a:p>
        </p:txBody>
      </p:sp>
    </p:spTree>
    <p:extLst>
      <p:ext uri="{BB962C8B-B14F-4D97-AF65-F5344CB8AC3E}">
        <p14:creationId xmlns:p14="http://schemas.microsoft.com/office/powerpoint/2010/main" val="48986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8BAA1-BE36-4E46-9103-8195A844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961B0D-160C-294B-B6F7-66BF3BD5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this tutorial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817AAF-B9A8-094A-A8DC-5B8A8D5B5D1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Overview of FTICR-MS as a technique, WHONDRS, and how to access WHONDRS data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What is an FTICR-MS and what does the data look like?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is the data handled before it is uploaded?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Where can you find FTICR-MS data?</a:t>
            </a:r>
          </a:p>
          <a:p>
            <a:r>
              <a:rPr lang="en-US" dirty="0">
                <a:solidFill>
                  <a:srgbClr val="000000"/>
                </a:solidFill>
              </a:rPr>
              <a:t>Walkthrough of common data analysis pipelines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Pre-processing data using the </a:t>
            </a:r>
            <a:r>
              <a:rPr lang="en-US" b="1" dirty="0" err="1">
                <a:solidFill>
                  <a:srgbClr val="000000"/>
                </a:solidFill>
              </a:rPr>
              <a:t>ftmsRanalysis</a:t>
            </a:r>
            <a:r>
              <a:rPr lang="en-US" dirty="0">
                <a:solidFill>
                  <a:srgbClr val="000000"/>
                </a:solidFill>
              </a:rPr>
              <a:t> R package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Generating Van </a:t>
            </a:r>
            <a:r>
              <a:rPr lang="en-US" dirty="0" err="1">
                <a:solidFill>
                  <a:srgbClr val="000000"/>
                </a:solidFill>
              </a:rPr>
              <a:t>Krevelen</a:t>
            </a:r>
            <a:r>
              <a:rPr lang="en-US" dirty="0">
                <a:solidFill>
                  <a:srgbClr val="000000"/>
                </a:solidFill>
              </a:rPr>
              <a:t> plots to compare molecular composition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Comparing molecular properties across samples</a:t>
            </a:r>
          </a:p>
          <a:p>
            <a:r>
              <a:rPr lang="en-US" dirty="0">
                <a:solidFill>
                  <a:srgbClr val="000000"/>
                </a:solidFill>
              </a:rPr>
              <a:t>Examining other analytical techniques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Multivariate analyses (i.e., PCA, NMDS)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transformation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49033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458FA7-8497-A940-B6A1-AF89D5D3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9852" y="2543792"/>
            <a:ext cx="9675595" cy="5457207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van </a:t>
            </a:r>
            <a:r>
              <a:rPr lang="en-US" dirty="0" err="1"/>
              <a:t>Krevelen</a:t>
            </a:r>
            <a:r>
              <a:rPr lang="en-US" dirty="0"/>
              <a:t> plots again!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2CC91-2CB6-AD47-9BA0-643B4682A36A}"/>
              </a:ext>
            </a:extLst>
          </p:cNvPr>
          <p:cNvSpPr/>
          <p:nvPr/>
        </p:nvSpPr>
        <p:spPr>
          <a:xfrm>
            <a:off x="9437942" y="2718784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5A39F-CD81-6949-9BDA-B7289D485818}"/>
              </a:ext>
            </a:extLst>
          </p:cNvPr>
          <p:cNvCxnSpPr/>
          <p:nvPr/>
        </p:nvCxnSpPr>
        <p:spPr>
          <a:xfrm flipH="1">
            <a:off x="10581713" y="2981484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5D59F5-37D9-CC4A-9240-CD72F8BAE711}"/>
              </a:ext>
            </a:extLst>
          </p:cNvPr>
          <p:cNvSpPr txBox="1"/>
          <p:nvPr/>
        </p:nvSpPr>
        <p:spPr>
          <a:xfrm>
            <a:off x="11598983" y="2492119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917115" y="6442925"/>
            <a:ext cx="7173233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090347" y="6074570"/>
            <a:ext cx="321250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Data and Mol files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8D36940-5ADF-B041-BAD9-D07CEF540B3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Generate_VK_Plot.R</a:t>
            </a:r>
            <a:r>
              <a:rPr lang="en-US" sz="2500" dirty="0">
                <a:solidFill>
                  <a:srgbClr val="000000"/>
                </a:solidFill>
              </a:rPr>
              <a:t> script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en-US" sz="25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C2064-7E48-2B45-95BE-4929F7FAF2A1}"/>
              </a:ext>
            </a:extLst>
          </p:cNvPr>
          <p:cNvSpPr/>
          <p:nvPr/>
        </p:nvSpPr>
        <p:spPr>
          <a:xfrm>
            <a:off x="1606402" y="3873097"/>
            <a:ext cx="1593998" cy="75349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83C5B1-6221-3F4A-ACC2-D2B3F5360DC8}"/>
              </a:ext>
            </a:extLst>
          </p:cNvPr>
          <p:cNvCxnSpPr>
            <a:cxnSpLocks/>
          </p:cNvCxnSpPr>
          <p:nvPr/>
        </p:nvCxnSpPr>
        <p:spPr>
          <a:xfrm flipH="1">
            <a:off x="3303991" y="4288854"/>
            <a:ext cx="7786357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33A91D-CD7E-864E-A14C-EBC01999C10F}"/>
              </a:ext>
            </a:extLst>
          </p:cNvPr>
          <p:cNvSpPr txBox="1"/>
          <p:nvPr/>
        </p:nvSpPr>
        <p:spPr>
          <a:xfrm>
            <a:off x="11090346" y="3799356"/>
            <a:ext cx="321250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These options will change the output figures – </a:t>
            </a:r>
            <a:r>
              <a:rPr lang="en-US" sz="1920" i="1" dirty="0" err="1">
                <a:solidFill>
                  <a:srgbClr val="000000"/>
                </a:solidFill>
              </a:rPr>
              <a:t>freq_thresh</a:t>
            </a:r>
            <a:r>
              <a:rPr lang="en-US" sz="1920" i="1" dirty="0">
                <a:solidFill>
                  <a:srgbClr val="000000"/>
                </a:solidFill>
              </a:rPr>
              <a:t> </a:t>
            </a:r>
            <a:r>
              <a:rPr lang="en-US" sz="1920" dirty="0">
                <a:solidFill>
                  <a:srgbClr val="000000"/>
                </a:solidFill>
              </a:rPr>
              <a:t>will adjust the minimum frequency for a compound while </a:t>
            </a:r>
            <a:r>
              <a:rPr lang="en-US" sz="1920" i="1" dirty="0" err="1">
                <a:solidFill>
                  <a:srgbClr val="000000"/>
                </a:solidFill>
              </a:rPr>
              <a:t>samp.num</a:t>
            </a:r>
            <a:r>
              <a:rPr lang="en-US" sz="1920" i="1" dirty="0">
                <a:solidFill>
                  <a:srgbClr val="000000"/>
                </a:solidFill>
              </a:rPr>
              <a:t> </a:t>
            </a:r>
            <a:r>
              <a:rPr lang="en-US" sz="1920" dirty="0">
                <a:solidFill>
                  <a:srgbClr val="000000"/>
                </a:solidFill>
              </a:rPr>
              <a:t>will select a specific sample</a:t>
            </a:r>
          </a:p>
        </p:txBody>
      </p:sp>
    </p:spTree>
    <p:extLst>
      <p:ext uri="{BB962C8B-B14F-4D97-AF65-F5344CB8AC3E}">
        <p14:creationId xmlns:p14="http://schemas.microsoft.com/office/powerpoint/2010/main" val="74974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1BB0229-E475-2846-BB78-45ABFA6F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764" y="2543792"/>
            <a:ext cx="9679682" cy="5459512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molecular properties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4022046" y="6275077"/>
            <a:ext cx="7173234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195280" y="5221118"/>
            <a:ext cx="29779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Data and Mol files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7FF4522-B326-C443-BC7E-50A90F6D927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Generate_MolProp_Plot.R</a:t>
            </a:r>
            <a:r>
              <a:rPr lang="en-US" sz="2500" dirty="0">
                <a:solidFill>
                  <a:srgbClr val="000000"/>
                </a:solidFill>
              </a:rPr>
              <a:t> script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7F6B56-2E55-7547-AC56-BA57C2DF2661}"/>
              </a:ext>
            </a:extLst>
          </p:cNvPr>
          <p:cNvSpPr/>
          <p:nvPr/>
        </p:nvSpPr>
        <p:spPr>
          <a:xfrm>
            <a:off x="9437942" y="2730816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D2E369-6B4D-4E4D-AA71-C7C87E694F49}"/>
              </a:ext>
            </a:extLst>
          </p:cNvPr>
          <p:cNvCxnSpPr/>
          <p:nvPr/>
        </p:nvCxnSpPr>
        <p:spPr>
          <a:xfrm flipH="1">
            <a:off x="10566915" y="2972519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F9AC1D-AAA9-E14A-B222-7646B2670B73}"/>
              </a:ext>
            </a:extLst>
          </p:cNvPr>
          <p:cNvSpPr txBox="1"/>
          <p:nvPr/>
        </p:nvSpPr>
        <p:spPr>
          <a:xfrm>
            <a:off x="11585932" y="2459911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C3BC5-02F3-DB4B-A9F3-1B76B32B345A}"/>
              </a:ext>
            </a:extLst>
          </p:cNvPr>
          <p:cNvSpPr txBox="1"/>
          <p:nvPr/>
        </p:nvSpPr>
        <p:spPr>
          <a:xfrm>
            <a:off x="10755447" y="6979938"/>
            <a:ext cx="341775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script will generate 2 plots which track molecular properties through time</a:t>
            </a:r>
          </a:p>
        </p:txBody>
      </p:sp>
    </p:spTree>
    <p:extLst>
      <p:ext uri="{BB962C8B-B14F-4D97-AF65-F5344CB8AC3E}">
        <p14:creationId xmlns:p14="http://schemas.microsoft.com/office/powerpoint/2010/main" val="9904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7D142EA-610A-1144-814C-3F98310A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F7FD4-79BD-354A-9180-D56435FE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Patterns in molecular properties can reveal ecosystem dynamics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E783221-F9DA-0A4C-AC01-DADAADA5D7B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5929" y="2057399"/>
            <a:ext cx="8033484" cy="5901268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The script will generate two plots: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One plot tracks the distributions of a given property by sample (here, the </a:t>
            </a:r>
            <a:r>
              <a:rPr lang="en-US" sz="2200" i="1" dirty="0">
                <a:solidFill>
                  <a:srgbClr val="000000"/>
                </a:solidFill>
              </a:rPr>
              <a:t>Mass</a:t>
            </a:r>
            <a:r>
              <a:rPr lang="en-US" sz="2200" dirty="0">
                <a:solidFill>
                  <a:srgbClr val="000000"/>
                </a:solidFill>
              </a:rPr>
              <a:t> of detected compounds)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</a:rPr>
              <a:t>The other is a bar chart for the average value of multiple derived properties of each sample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While the distribution of masses is plotted in this boxplot plot, we can look at other variables: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</a:rPr>
              <a:t>NOSC</a:t>
            </a:r>
            <a:r>
              <a:rPr lang="en-US" sz="2200" dirty="0">
                <a:solidFill>
                  <a:srgbClr val="000000"/>
                </a:solidFill>
              </a:rPr>
              <a:t> (</a:t>
            </a:r>
            <a:r>
              <a:rPr lang="en-US" sz="2200" i="1" dirty="0">
                <a:solidFill>
                  <a:srgbClr val="000000"/>
                </a:solidFill>
              </a:rPr>
              <a:t>Nominal Oxidation State of Carbon</a:t>
            </a:r>
            <a:r>
              <a:rPr lang="en-US" sz="2200" dirty="0">
                <a:solidFill>
                  <a:srgbClr val="000000"/>
                </a:solidFill>
              </a:rPr>
              <a:t>) can give insight into potential thermodynamics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</a:rPr>
              <a:t>AI</a:t>
            </a:r>
            <a:r>
              <a:rPr lang="en-US" sz="2200" dirty="0">
                <a:solidFill>
                  <a:srgbClr val="000000"/>
                </a:solidFill>
              </a:rPr>
              <a:t> (</a:t>
            </a:r>
            <a:r>
              <a:rPr lang="en-US" sz="2200" i="1" dirty="0">
                <a:solidFill>
                  <a:srgbClr val="000000"/>
                </a:solidFill>
              </a:rPr>
              <a:t>Aromaticity Index</a:t>
            </a:r>
            <a:r>
              <a:rPr lang="en-US" sz="2200" dirty="0">
                <a:solidFill>
                  <a:srgbClr val="000000"/>
                </a:solidFill>
              </a:rPr>
              <a:t>) and </a:t>
            </a:r>
            <a:r>
              <a:rPr lang="en-US" sz="2200" b="1" dirty="0">
                <a:solidFill>
                  <a:srgbClr val="000000"/>
                </a:solidFill>
              </a:rPr>
              <a:t>DBE</a:t>
            </a:r>
            <a:r>
              <a:rPr lang="en-US" sz="2200" dirty="0">
                <a:solidFill>
                  <a:srgbClr val="000000"/>
                </a:solidFill>
              </a:rPr>
              <a:t> (</a:t>
            </a:r>
            <a:r>
              <a:rPr lang="en-US" sz="2200" i="1" dirty="0">
                <a:solidFill>
                  <a:srgbClr val="000000"/>
                </a:solidFill>
              </a:rPr>
              <a:t>Double-Bond Equivalents</a:t>
            </a:r>
            <a:r>
              <a:rPr lang="en-US" sz="2200" dirty="0">
                <a:solidFill>
                  <a:srgbClr val="000000"/>
                </a:solidFill>
              </a:rPr>
              <a:t>) can reveal patterns in compound properties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</a:rPr>
              <a:t>Elemental ratios </a:t>
            </a:r>
            <a:r>
              <a:rPr lang="en-US" sz="2200" dirty="0">
                <a:solidFill>
                  <a:srgbClr val="000000"/>
                </a:solidFill>
              </a:rPr>
              <a:t>(i.e., H:C, O:C, N:C, P:C) can reveal patterns in molecular formula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All these metrics are derived from the stoichiometry and are dependent upon formula assignment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en-US" sz="26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F84B6-A34C-6947-9E07-B41D13E85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4" t="15300"/>
          <a:stretch/>
        </p:blipFill>
        <p:spPr>
          <a:xfrm>
            <a:off x="2778684" y="3076731"/>
            <a:ext cx="3219138" cy="5152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C8A92-FADB-A246-ABB0-6D5234D18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00"/>
          <a:stretch/>
        </p:blipFill>
        <p:spPr>
          <a:xfrm>
            <a:off x="966484" y="2057399"/>
            <a:ext cx="3624401" cy="24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1BB0229-E475-2846-BB78-45ABFA6F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764" y="2543792"/>
            <a:ext cx="9679682" cy="5459512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molecular properties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4022046" y="6275077"/>
            <a:ext cx="7173234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195280" y="5221118"/>
            <a:ext cx="29779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Data and Mol files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7FF4522-B326-C443-BC7E-50A90F6D927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Generate_MolProp_Plot.R</a:t>
            </a:r>
            <a:r>
              <a:rPr lang="en-US" sz="2500" dirty="0">
                <a:solidFill>
                  <a:srgbClr val="000000"/>
                </a:solidFill>
              </a:rPr>
              <a:t> script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7F6B56-2E55-7547-AC56-BA57C2DF2661}"/>
              </a:ext>
            </a:extLst>
          </p:cNvPr>
          <p:cNvSpPr/>
          <p:nvPr/>
        </p:nvSpPr>
        <p:spPr>
          <a:xfrm>
            <a:off x="9437942" y="2730816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D2E369-6B4D-4E4D-AA71-C7C87E694F49}"/>
              </a:ext>
            </a:extLst>
          </p:cNvPr>
          <p:cNvCxnSpPr/>
          <p:nvPr/>
        </p:nvCxnSpPr>
        <p:spPr>
          <a:xfrm flipH="1">
            <a:off x="10566915" y="2972519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F9AC1D-AAA9-E14A-B222-7646B2670B73}"/>
              </a:ext>
            </a:extLst>
          </p:cNvPr>
          <p:cNvSpPr txBox="1"/>
          <p:nvPr/>
        </p:nvSpPr>
        <p:spPr>
          <a:xfrm>
            <a:off x="11585932" y="2459911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C3BC5-02F3-DB4B-A9F3-1B76B32B345A}"/>
              </a:ext>
            </a:extLst>
          </p:cNvPr>
          <p:cNvSpPr txBox="1"/>
          <p:nvPr/>
        </p:nvSpPr>
        <p:spPr>
          <a:xfrm>
            <a:off x="10755447" y="6979938"/>
            <a:ext cx="341775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script will generate 2 plots which track molecular properties through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7D8170-7FBF-7D42-BE5F-5545C56F40DA}"/>
              </a:ext>
            </a:extLst>
          </p:cNvPr>
          <p:cNvSpPr/>
          <p:nvPr/>
        </p:nvSpPr>
        <p:spPr>
          <a:xfrm>
            <a:off x="1606402" y="3873097"/>
            <a:ext cx="1593998" cy="415752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9277FE-34A8-8942-8173-BE54A39A581A}"/>
              </a:ext>
            </a:extLst>
          </p:cNvPr>
          <p:cNvCxnSpPr>
            <a:cxnSpLocks/>
          </p:cNvCxnSpPr>
          <p:nvPr/>
        </p:nvCxnSpPr>
        <p:spPr>
          <a:xfrm flipH="1">
            <a:off x="3408923" y="4090961"/>
            <a:ext cx="7786357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E38FC7-39C6-A44F-9F0C-FB4E51E1D77C}"/>
              </a:ext>
            </a:extLst>
          </p:cNvPr>
          <p:cNvSpPr txBox="1"/>
          <p:nvPr/>
        </p:nvSpPr>
        <p:spPr>
          <a:xfrm>
            <a:off x="11195280" y="3601596"/>
            <a:ext cx="29779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option will change the individually plotted parameter</a:t>
            </a:r>
          </a:p>
        </p:txBody>
      </p:sp>
    </p:spTree>
    <p:extLst>
      <p:ext uri="{BB962C8B-B14F-4D97-AF65-F5344CB8AC3E}">
        <p14:creationId xmlns:p14="http://schemas.microsoft.com/office/powerpoint/2010/main" val="17092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8BAA1-BE36-4E46-9103-8195A844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961B0D-160C-294B-B6F7-66BF3BD5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this tutorial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817AAF-B9A8-094A-A8DC-5B8A8D5B5D1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Overview of FTICR-MS as a technique, WHONDRS, and how to access WHONDRS data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is the data handled before it is uploaded?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Where can you find FTICR-MS data?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does the data look like?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Walkthrough of common data analysis pipelines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Pre-processing data using the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ftmsRanalysis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 package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Generating Van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Krevelen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plots to compare molecular composition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Comparing molecular properties across samples</a:t>
            </a:r>
          </a:p>
          <a:p>
            <a:r>
              <a:rPr lang="en-US" dirty="0">
                <a:solidFill>
                  <a:srgbClr val="000000"/>
                </a:solidFill>
              </a:rPr>
              <a:t>Examining other analytical techniques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Multivariate analyses (i.e., PCA, NMDS)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transformation analysis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Lambda Theory</a:t>
            </a:r>
          </a:p>
        </p:txBody>
      </p:sp>
    </p:spTree>
    <p:extLst>
      <p:ext uri="{BB962C8B-B14F-4D97-AF65-F5344CB8AC3E}">
        <p14:creationId xmlns:p14="http://schemas.microsoft.com/office/powerpoint/2010/main" val="278373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A39C2-4DF0-7D47-AD63-A6F5C718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D4E29C-50B7-FC4A-A726-5B7601A3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Multivariate analyses can reveal broad spatiotemporal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505D0-40EC-D146-9141-6A774867BE8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7042236" cy="590126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Multivariate analyses can reveal important patterns across your datasets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Principal component analyses (</a:t>
            </a:r>
            <a:r>
              <a:rPr lang="en-US" sz="2200" b="1" dirty="0">
                <a:solidFill>
                  <a:srgbClr val="000000"/>
                </a:solidFill>
              </a:rPr>
              <a:t>PCA</a:t>
            </a:r>
            <a:r>
              <a:rPr lang="en-US" sz="2200" dirty="0">
                <a:solidFill>
                  <a:srgbClr val="000000"/>
                </a:solidFill>
              </a:rPr>
              <a:t>), principal coordinate analysis (</a:t>
            </a:r>
            <a:r>
              <a:rPr lang="en-US" sz="2200" b="1" dirty="0" err="1">
                <a:solidFill>
                  <a:srgbClr val="000000"/>
                </a:solidFill>
              </a:rPr>
              <a:t>PCoA</a:t>
            </a:r>
            <a:r>
              <a:rPr lang="en-US" sz="2200" dirty="0">
                <a:solidFill>
                  <a:srgbClr val="000000"/>
                </a:solidFill>
              </a:rPr>
              <a:t>), and non-metric multidimensional scaling (</a:t>
            </a:r>
            <a:r>
              <a:rPr lang="en-US" sz="2200" b="1" dirty="0">
                <a:solidFill>
                  <a:srgbClr val="000000"/>
                </a:solidFill>
              </a:rPr>
              <a:t>NMDS</a:t>
            </a:r>
            <a:r>
              <a:rPr lang="en-US" sz="2200" dirty="0">
                <a:solidFill>
                  <a:srgbClr val="000000"/>
                </a:solidFill>
              </a:rPr>
              <a:t>) analyses are all valid approaches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Here we have a Jaccard-based NMDS of the 7 rivers you’ll be working with this afternoon fitted with derived metrics</a:t>
            </a:r>
          </a:p>
          <a:p>
            <a:pPr lvl="1" algn="just">
              <a:lnSpc>
                <a:spcPct val="100000"/>
              </a:lnSpc>
            </a:pPr>
            <a:r>
              <a:rPr lang="en-US" sz="2200" b="1" dirty="0" err="1">
                <a:solidFill>
                  <a:srgbClr val="D43682"/>
                </a:solidFill>
              </a:rPr>
              <a:t>Erpe</a:t>
            </a:r>
            <a:r>
              <a:rPr lang="en-US" sz="2200" b="1" dirty="0">
                <a:solidFill>
                  <a:srgbClr val="D43682"/>
                </a:solidFill>
              </a:rPr>
              <a:t> River </a:t>
            </a:r>
            <a:r>
              <a:rPr lang="en-US" sz="2200" dirty="0">
                <a:solidFill>
                  <a:srgbClr val="000000"/>
                </a:solidFill>
              </a:rPr>
              <a:t>appears to be related to peak counts while the </a:t>
            </a:r>
            <a:r>
              <a:rPr lang="en-US" sz="2200" b="1" dirty="0">
                <a:solidFill>
                  <a:srgbClr val="B58900"/>
                </a:solidFill>
              </a:rPr>
              <a:t>Columbia River</a:t>
            </a:r>
            <a:r>
              <a:rPr lang="en-US" sz="2200" dirty="0">
                <a:solidFill>
                  <a:srgbClr val="000000"/>
                </a:solidFill>
              </a:rPr>
              <a:t> is related by high NOSC</a:t>
            </a:r>
          </a:p>
          <a:p>
            <a:pPr lvl="1" algn="just">
              <a:lnSpc>
                <a:spcPct val="100000"/>
              </a:lnSpc>
            </a:pPr>
            <a:r>
              <a:rPr lang="en-US" sz="2200" b="1" u="sng" dirty="0">
                <a:solidFill>
                  <a:srgbClr val="000000"/>
                </a:solidFill>
              </a:rPr>
              <a:t>Note:</a:t>
            </a: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When comparing many different samples, data must be converted to presence/absence</a:t>
            </a:r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B8849-7321-6E4B-9032-BA9D68F5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836" y="2677583"/>
            <a:ext cx="6132211" cy="41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1A925-82A4-1D48-BCE3-C9E30258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2E3AE-F224-2444-941E-FA362548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Transformation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E60D8-57DC-1C4F-B3A5-D4BB9F7B52A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9112" y="2057399"/>
            <a:ext cx="7332644" cy="548640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The ultra-high mass resolution and accuracy of FTICR data enables us to perform a </a:t>
            </a:r>
            <a:r>
              <a:rPr lang="en-US" sz="2600" b="1" dirty="0">
                <a:solidFill>
                  <a:srgbClr val="000000"/>
                </a:solidFill>
              </a:rPr>
              <a:t>transformation analysis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By calculating the mass difference between peaks, we use a database to identify putative biochemical transformations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These transformations can be used to construct a transformation network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We will not be covering this in detail, but differences in networks might be indicate differing biochemical capabilities</a:t>
            </a:r>
            <a:endParaRPr lang="en-US" sz="2200" dirty="0"/>
          </a:p>
          <a:p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B1C571D-9535-A840-A96D-1EC27F3E623D}"/>
              </a:ext>
            </a:extLst>
          </p:cNvPr>
          <p:cNvGrpSpPr/>
          <p:nvPr/>
        </p:nvGrpSpPr>
        <p:grpSpPr>
          <a:xfrm>
            <a:off x="2208117" y="2565906"/>
            <a:ext cx="3699519" cy="1459068"/>
            <a:chOff x="2197840" y="2755961"/>
            <a:chExt cx="3699519" cy="14590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959702-67FE-ED49-B4A7-30DA28096838}"/>
                </a:ext>
              </a:extLst>
            </p:cNvPr>
            <p:cNvSpPr/>
            <p:nvPr/>
          </p:nvSpPr>
          <p:spPr>
            <a:xfrm>
              <a:off x="2766059" y="3143169"/>
              <a:ext cx="548640" cy="548640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92DB6B-5D1B-8F44-8596-8C2D165687DD}"/>
                </a:ext>
              </a:extLst>
            </p:cNvPr>
            <p:cNvSpPr txBox="1"/>
            <p:nvPr/>
          </p:nvSpPr>
          <p:spPr>
            <a:xfrm>
              <a:off x="2197840" y="3691809"/>
              <a:ext cx="1685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Compound 1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(541.1563282 m/z)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1D18E0D-8121-0C42-8341-AB7F15D0E5FF}"/>
                </a:ext>
              </a:extLst>
            </p:cNvPr>
            <p:cNvSpPr/>
            <p:nvPr/>
          </p:nvSpPr>
          <p:spPr>
            <a:xfrm>
              <a:off x="4780501" y="3143169"/>
              <a:ext cx="548640" cy="548640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4B1BFB-05D3-7640-95A5-B104D844C309}"/>
                </a:ext>
              </a:extLst>
            </p:cNvPr>
            <p:cNvSpPr txBox="1"/>
            <p:nvPr/>
          </p:nvSpPr>
          <p:spPr>
            <a:xfrm>
              <a:off x="4212282" y="3691809"/>
              <a:ext cx="1685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Compound 2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(385.0552115 m/z)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57E95CE3-784B-3540-A404-A92E7F92BCF8}"/>
                </a:ext>
              </a:extLst>
            </p:cNvPr>
            <p:cNvSpPr/>
            <p:nvPr/>
          </p:nvSpPr>
          <p:spPr>
            <a:xfrm>
              <a:off x="3427458" y="3301305"/>
              <a:ext cx="1281953" cy="232367"/>
            </a:xfrm>
            <a:prstGeom prst="leftRight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E1930B-C929-3843-9C03-E5403A62CBE3}"/>
                </a:ext>
              </a:extLst>
            </p:cNvPr>
            <p:cNvSpPr txBox="1"/>
            <p:nvPr/>
          </p:nvSpPr>
          <p:spPr>
            <a:xfrm>
              <a:off x="3164612" y="2755961"/>
              <a:ext cx="18177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</a:rPr>
                <a:t>Difference of ~156.1011167 m/z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E58017-1528-EF41-8F16-B5AAAE2A1D6E}"/>
              </a:ext>
            </a:extLst>
          </p:cNvPr>
          <p:cNvGrpSpPr/>
          <p:nvPr/>
        </p:nvGrpSpPr>
        <p:grpSpPr>
          <a:xfrm>
            <a:off x="2183267" y="4192112"/>
            <a:ext cx="3749221" cy="876130"/>
            <a:chOff x="2130586" y="4349458"/>
            <a:chExt cx="3749221" cy="8761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1737F0-55D6-A643-9B93-7889C7223333}"/>
                </a:ext>
              </a:extLst>
            </p:cNvPr>
            <p:cNvSpPr txBox="1"/>
            <p:nvPr/>
          </p:nvSpPr>
          <p:spPr>
            <a:xfrm>
              <a:off x="2130586" y="4642754"/>
              <a:ext cx="18183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</a:rPr>
                <a:t>~156.1011167 m/z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5A47A6-2ACB-D64E-8D5B-6CDD60F95824}"/>
                </a:ext>
              </a:extLst>
            </p:cNvPr>
            <p:cNvSpPr txBox="1"/>
            <p:nvPr/>
          </p:nvSpPr>
          <p:spPr>
            <a:xfrm>
              <a:off x="3798063" y="4597053"/>
              <a:ext cx="346570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=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9D5A8F-4A9B-244B-9BEE-3AE88CCC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2067" y="4349458"/>
              <a:ext cx="1817740" cy="65680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0189D4-2393-6C4F-9709-00BD1615F46D}"/>
                </a:ext>
              </a:extLst>
            </p:cNvPr>
            <p:cNvSpPr txBox="1"/>
            <p:nvPr/>
          </p:nvSpPr>
          <p:spPr>
            <a:xfrm>
              <a:off x="4549988" y="4917811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Arginine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0C61132-3649-6848-973A-0A0D76F0B827}"/>
              </a:ext>
            </a:extLst>
          </p:cNvPr>
          <p:cNvSpPr/>
          <p:nvPr/>
        </p:nvSpPr>
        <p:spPr>
          <a:xfrm>
            <a:off x="2027693" y="2057399"/>
            <a:ext cx="4060369" cy="317495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CE377-FB9F-3F40-BF2D-6E760FE2D269}"/>
              </a:ext>
            </a:extLst>
          </p:cNvPr>
          <p:cNvSpPr txBox="1"/>
          <p:nvPr/>
        </p:nvSpPr>
        <p:spPr>
          <a:xfrm>
            <a:off x="2092435" y="2076739"/>
            <a:ext cx="393088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0000"/>
                </a:solidFill>
              </a:rPr>
              <a:t>Example of a transformation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24E58A-B114-F542-B654-157EC8A7B779}"/>
              </a:ext>
            </a:extLst>
          </p:cNvPr>
          <p:cNvGrpSpPr/>
          <p:nvPr/>
        </p:nvGrpSpPr>
        <p:grpSpPr>
          <a:xfrm>
            <a:off x="2417268" y="5479953"/>
            <a:ext cx="3281219" cy="2356281"/>
            <a:chOff x="2533165" y="5707845"/>
            <a:chExt cx="3281219" cy="235628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B6C48B-E718-6444-B388-A3C4654AC6F3}"/>
                </a:ext>
              </a:extLst>
            </p:cNvPr>
            <p:cNvGrpSpPr/>
            <p:nvPr/>
          </p:nvGrpSpPr>
          <p:grpSpPr>
            <a:xfrm>
              <a:off x="2817980" y="5928264"/>
              <a:ext cx="2711588" cy="1678626"/>
              <a:chOff x="2749242" y="5928264"/>
              <a:chExt cx="2711588" cy="167862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D4928AD-9AF0-3B46-8181-CE13137B3909}"/>
                  </a:ext>
                </a:extLst>
              </p:cNvPr>
              <p:cNvGrpSpPr/>
              <p:nvPr/>
            </p:nvGrpSpPr>
            <p:grpSpPr>
              <a:xfrm>
                <a:off x="2749242" y="6028189"/>
                <a:ext cx="1478776" cy="1478776"/>
                <a:chOff x="2641662" y="6044721"/>
                <a:chExt cx="1478776" cy="147877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B463C38-1D95-994F-BB25-316BD3189427}"/>
                    </a:ext>
                  </a:extLst>
                </p:cNvPr>
                <p:cNvSpPr/>
                <p:nvPr/>
              </p:nvSpPr>
              <p:spPr>
                <a:xfrm>
                  <a:off x="2641662" y="6646949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CDF66D8-6C6D-B942-9184-2F944A9A87BF}"/>
                    </a:ext>
                  </a:extLst>
                </p:cNvPr>
                <p:cNvSpPr/>
                <p:nvPr/>
              </p:nvSpPr>
              <p:spPr>
                <a:xfrm>
                  <a:off x="3243890" y="6646949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1A19D6F-692A-384F-8103-0439CF162065}"/>
                    </a:ext>
                  </a:extLst>
                </p:cNvPr>
                <p:cNvSpPr/>
                <p:nvPr/>
              </p:nvSpPr>
              <p:spPr>
                <a:xfrm rot="5400000">
                  <a:off x="3243890" y="7244814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704BA7-76A8-3348-94B7-120536A89196}"/>
                    </a:ext>
                  </a:extLst>
                </p:cNvPr>
                <p:cNvSpPr/>
                <p:nvPr/>
              </p:nvSpPr>
              <p:spPr>
                <a:xfrm rot="5400000">
                  <a:off x="2641662" y="7249177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F1271CE-DBE9-6345-97C4-9552F991A275}"/>
                    </a:ext>
                  </a:extLst>
                </p:cNvPr>
                <p:cNvSpPr/>
                <p:nvPr/>
              </p:nvSpPr>
              <p:spPr>
                <a:xfrm>
                  <a:off x="3846118" y="6044721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BEBC515-0C26-6E46-B0BB-5AB641F36116}"/>
                    </a:ext>
                  </a:extLst>
                </p:cNvPr>
                <p:cNvSpPr/>
                <p:nvPr/>
              </p:nvSpPr>
              <p:spPr>
                <a:xfrm rot="5400000">
                  <a:off x="3243890" y="6646949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4BEF1CE-8DF3-6F40-8DAA-1DAF72844C04}"/>
                    </a:ext>
                  </a:extLst>
                </p:cNvPr>
                <p:cNvSpPr/>
                <p:nvPr/>
              </p:nvSpPr>
              <p:spPr>
                <a:xfrm rot="5400000">
                  <a:off x="3846118" y="6948063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0C86141-9DBF-D646-81A0-AB0A4658CF50}"/>
                    </a:ext>
                  </a:extLst>
                </p:cNvPr>
                <p:cNvSpPr/>
                <p:nvPr/>
              </p:nvSpPr>
              <p:spPr>
                <a:xfrm rot="5400000">
                  <a:off x="2921214" y="6044721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EF18543-E29B-6B40-84C7-3088EAEFBE77}"/>
                    </a:ext>
                  </a:extLst>
                </p:cNvPr>
                <p:cNvCxnSpPr>
                  <a:stCxn id="28" idx="0"/>
                  <a:endCxn id="27" idx="4"/>
                </p:cNvCxnSpPr>
                <p:nvPr/>
              </p:nvCxnSpPr>
              <p:spPr>
                <a:xfrm flipV="1">
                  <a:off x="2915982" y="7381974"/>
                  <a:ext cx="327908" cy="4363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4ED0BA9-EEE1-ED41-B6CA-7B4206AC9D02}"/>
                    </a:ext>
                  </a:extLst>
                </p:cNvPr>
                <p:cNvCxnSpPr>
                  <a:cxnSpLocks/>
                  <a:stCxn id="28" idx="2"/>
                  <a:endCxn id="25" idx="4"/>
                </p:cNvCxnSpPr>
                <p:nvPr/>
              </p:nvCxnSpPr>
              <p:spPr>
                <a:xfrm flipV="1">
                  <a:off x="2778822" y="6921269"/>
                  <a:ext cx="0" cy="327908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DE08265-09B7-4B43-81DC-F6551E89A0E1}"/>
                    </a:ext>
                  </a:extLst>
                </p:cNvPr>
                <p:cNvCxnSpPr>
                  <a:cxnSpLocks/>
                  <a:stCxn id="30" idx="5"/>
                  <a:endCxn id="28" idx="1"/>
                </p:cNvCxnSpPr>
                <p:nvPr/>
              </p:nvCxnSpPr>
              <p:spPr>
                <a:xfrm flipH="1">
                  <a:off x="2875809" y="6881096"/>
                  <a:ext cx="408254" cy="408254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C0EB231-92B1-C04D-955A-6804CDCB1A93}"/>
                    </a:ext>
                  </a:extLst>
                </p:cNvPr>
                <p:cNvCxnSpPr>
                  <a:cxnSpLocks/>
                  <a:stCxn id="29" idx="3"/>
                  <a:endCxn id="30" idx="1"/>
                </p:cNvCxnSpPr>
                <p:nvPr/>
              </p:nvCxnSpPr>
              <p:spPr>
                <a:xfrm flipH="1">
                  <a:off x="3478037" y="6278868"/>
                  <a:ext cx="408254" cy="408254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743446C-60FD-DF4B-8381-1365BFA72ABA}"/>
                    </a:ext>
                  </a:extLst>
                </p:cNvPr>
                <p:cNvCxnSpPr>
                  <a:cxnSpLocks/>
                  <a:stCxn id="25" idx="0"/>
                  <a:endCxn id="32" idx="5"/>
                </p:cNvCxnSpPr>
                <p:nvPr/>
              </p:nvCxnSpPr>
              <p:spPr>
                <a:xfrm flipV="1">
                  <a:off x="2778822" y="6278868"/>
                  <a:ext cx="182565" cy="368081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CF19DE3-E440-FF48-80E9-9AAB018DBFA5}"/>
                    </a:ext>
                  </a:extLst>
                </p:cNvPr>
                <p:cNvCxnSpPr>
                  <a:cxnSpLocks/>
                  <a:stCxn id="30" idx="2"/>
                  <a:endCxn id="32" idx="7"/>
                </p:cNvCxnSpPr>
                <p:nvPr/>
              </p:nvCxnSpPr>
              <p:spPr>
                <a:xfrm flipH="1" flipV="1">
                  <a:off x="3155361" y="6278868"/>
                  <a:ext cx="225689" cy="368081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FBF069B-1340-2F4C-B1F7-19A2E506088B}"/>
                    </a:ext>
                  </a:extLst>
                </p:cNvPr>
                <p:cNvCxnSpPr>
                  <a:cxnSpLocks/>
                  <a:stCxn id="27" idx="0"/>
                  <a:endCxn id="31" idx="4"/>
                </p:cNvCxnSpPr>
                <p:nvPr/>
              </p:nvCxnSpPr>
              <p:spPr>
                <a:xfrm flipV="1">
                  <a:off x="3518210" y="7085223"/>
                  <a:ext cx="327908" cy="296751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7CE3943-DD7C-7B4F-AACA-7A8A07743CB2}"/>
                    </a:ext>
                  </a:extLst>
                </p:cNvPr>
                <p:cNvCxnSpPr>
                  <a:cxnSpLocks/>
                  <a:stCxn id="29" idx="4"/>
                  <a:endCxn id="31" idx="2"/>
                </p:cNvCxnSpPr>
                <p:nvPr/>
              </p:nvCxnSpPr>
              <p:spPr>
                <a:xfrm>
                  <a:off x="3983278" y="6319041"/>
                  <a:ext cx="0" cy="629022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E8109BF-26FC-AD4F-AE68-45D9E5AA2122}"/>
                  </a:ext>
                </a:extLst>
              </p:cNvPr>
              <p:cNvGrpSpPr/>
              <p:nvPr/>
            </p:nvGrpSpPr>
            <p:grpSpPr>
              <a:xfrm>
                <a:off x="4582144" y="5928264"/>
                <a:ext cx="878686" cy="1678626"/>
                <a:chOff x="4582144" y="5928264"/>
                <a:chExt cx="878686" cy="167862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4CEDE2A-4C4C-9B48-B04D-7981B54DB236}"/>
                    </a:ext>
                  </a:extLst>
                </p:cNvPr>
                <p:cNvSpPr/>
                <p:nvPr/>
              </p:nvSpPr>
              <p:spPr>
                <a:xfrm>
                  <a:off x="4584282" y="6734705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C5B1456-BF73-FF42-B189-E5C097BC8FED}"/>
                    </a:ext>
                  </a:extLst>
                </p:cNvPr>
                <p:cNvSpPr/>
                <p:nvPr/>
              </p:nvSpPr>
              <p:spPr>
                <a:xfrm rot="5400000">
                  <a:off x="5186510" y="7332570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F541EC3-769B-D74C-BD4D-7D3652BEE2E7}"/>
                    </a:ext>
                  </a:extLst>
                </p:cNvPr>
                <p:cNvSpPr/>
                <p:nvPr/>
              </p:nvSpPr>
              <p:spPr>
                <a:xfrm rot="5400000">
                  <a:off x="5186510" y="6734705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D368766-63C6-9647-A020-4BFA50D7BF9A}"/>
                    </a:ext>
                  </a:extLst>
                </p:cNvPr>
                <p:cNvCxnSpPr>
                  <a:cxnSpLocks/>
                  <a:stCxn id="41" idx="5"/>
                  <a:endCxn id="42" idx="3"/>
                </p:cNvCxnSpPr>
                <p:nvPr/>
              </p:nvCxnSpPr>
              <p:spPr>
                <a:xfrm>
                  <a:off x="4818429" y="6968852"/>
                  <a:ext cx="408254" cy="403891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7EEFA3F-73C0-A644-A635-63C7ED790B84}"/>
                    </a:ext>
                  </a:extLst>
                </p:cNvPr>
                <p:cNvCxnSpPr>
                  <a:cxnSpLocks/>
                  <a:stCxn id="43" idx="4"/>
                  <a:endCxn id="41" idx="6"/>
                </p:cNvCxnSpPr>
                <p:nvPr/>
              </p:nvCxnSpPr>
              <p:spPr>
                <a:xfrm flipH="1">
                  <a:off x="4858602" y="6871865"/>
                  <a:ext cx="327908" cy="0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8F5C848C-C463-DB43-8228-D05C93C5811D}"/>
                    </a:ext>
                  </a:extLst>
                </p:cNvPr>
                <p:cNvCxnSpPr>
                  <a:cxnSpLocks/>
                  <a:stCxn id="42" idx="2"/>
                  <a:endCxn id="43" idx="6"/>
                </p:cNvCxnSpPr>
                <p:nvPr/>
              </p:nvCxnSpPr>
              <p:spPr>
                <a:xfrm flipV="1">
                  <a:off x="5323670" y="7009025"/>
                  <a:ext cx="0" cy="323545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565989F-1511-F542-8213-957399E57ADC}"/>
                    </a:ext>
                  </a:extLst>
                </p:cNvPr>
                <p:cNvSpPr/>
                <p:nvPr/>
              </p:nvSpPr>
              <p:spPr>
                <a:xfrm>
                  <a:off x="5183326" y="627961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4F58915-8920-714B-A170-BBB0A5A0BE2C}"/>
                    </a:ext>
                  </a:extLst>
                </p:cNvPr>
                <p:cNvSpPr/>
                <p:nvPr/>
              </p:nvSpPr>
              <p:spPr>
                <a:xfrm>
                  <a:off x="4582144" y="627961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7A61271-40F9-B44A-AD21-91FC31C46854}"/>
                    </a:ext>
                  </a:extLst>
                </p:cNvPr>
                <p:cNvSpPr/>
                <p:nvPr/>
              </p:nvSpPr>
              <p:spPr>
                <a:xfrm>
                  <a:off x="4885396" y="5928264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0C8CD5-435A-C943-9585-F12D84BEFAE0}"/>
                </a:ext>
              </a:extLst>
            </p:cNvPr>
            <p:cNvSpPr txBox="1"/>
            <p:nvPr/>
          </p:nvSpPr>
          <p:spPr>
            <a:xfrm>
              <a:off x="2533165" y="7648628"/>
              <a:ext cx="328121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0000"/>
                  </a:solidFill>
                </a:rPr>
                <a:t>Transformation Network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BCEE73-490B-9042-93D6-88DBEA98B937}"/>
                </a:ext>
              </a:extLst>
            </p:cNvPr>
            <p:cNvSpPr/>
            <p:nvPr/>
          </p:nvSpPr>
          <p:spPr>
            <a:xfrm>
              <a:off x="2533165" y="5707845"/>
              <a:ext cx="3281219" cy="2310115"/>
            </a:xfrm>
            <a:prstGeom prst="rect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12BBB-8A83-B84A-838D-EA3B8D82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252F1C-127B-0948-8098-49F30FE4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Differences in biochemical transformations can reveal biogeochemical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99749-F342-E74C-ACC8-7DE0DF86A66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7041068" cy="548640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By comparing the proportion of different transformation types across groups, biogeochemically relevant patterns can be uncovered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Past and ongoing research has demonstrated that </a:t>
            </a:r>
            <a:r>
              <a:rPr lang="en-US" sz="2200" u="sng" dirty="0">
                <a:solidFill>
                  <a:srgbClr val="000000"/>
                </a:solidFill>
              </a:rPr>
              <a:t>nitrogen-based transformations</a:t>
            </a:r>
            <a:r>
              <a:rPr lang="en-US" sz="2200" dirty="0">
                <a:solidFill>
                  <a:srgbClr val="000000"/>
                </a:solidFill>
              </a:rPr>
              <a:t> might be more important in </a:t>
            </a:r>
            <a:r>
              <a:rPr lang="en-US" sz="2200" u="sng" dirty="0">
                <a:solidFill>
                  <a:srgbClr val="000000"/>
                </a:solidFill>
              </a:rPr>
              <a:t>pore water/hyporheic zones</a:t>
            </a:r>
            <a:r>
              <a:rPr lang="en-US" sz="2200" dirty="0">
                <a:solidFill>
                  <a:srgbClr val="000000"/>
                </a:solidFill>
              </a:rPr>
              <a:t> than surface water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This indicates a potential link between nitrogen requirements and biogeochemistry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Extending these analyses to other ecosystems will help reveal generalizable biochemical patterns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04D1BA-DFF3-2B45-9265-6A5818D86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934" b="50500"/>
          <a:stretch/>
        </p:blipFill>
        <p:spPr>
          <a:xfrm>
            <a:off x="9383316" y="1610539"/>
            <a:ext cx="3914052" cy="3021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C332D4-FBF3-2942-890C-CEFFF27CB0E5}"/>
              </a:ext>
            </a:extLst>
          </p:cNvPr>
          <p:cNvSpPr txBox="1"/>
          <p:nvPr/>
        </p:nvSpPr>
        <p:spPr>
          <a:xfrm>
            <a:off x="9224635" y="4561293"/>
            <a:ext cx="423141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HJ Andrews Exp. Forest, Oregon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CE564D-984C-A44B-BDAF-22EE9038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875" y="5304084"/>
            <a:ext cx="4034260" cy="2307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5035E7-79CC-7643-B4CD-C15F4C26F617}"/>
              </a:ext>
            </a:extLst>
          </p:cNvPr>
          <p:cNvSpPr txBox="1"/>
          <p:nvPr/>
        </p:nvSpPr>
        <p:spPr>
          <a:xfrm>
            <a:off x="9509548" y="7492714"/>
            <a:ext cx="366491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Columbia River, Washington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8ABDEA-0750-EE44-886C-68F18B66DBA4}"/>
              </a:ext>
            </a:extLst>
          </p:cNvPr>
          <p:cNvSpPr txBox="1"/>
          <p:nvPr/>
        </p:nvSpPr>
        <p:spPr>
          <a:xfrm>
            <a:off x="9725216" y="7807492"/>
            <a:ext cx="3233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Stegen</a:t>
            </a:r>
            <a:r>
              <a:rPr lang="en-US" sz="1600" dirty="0">
                <a:solidFill>
                  <a:srgbClr val="000000"/>
                </a:solidFill>
              </a:rPr>
              <a:t> et al., 2018 – Nat. Comm.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4CE4C-DD30-444B-870B-E06905ADB8D3}"/>
              </a:ext>
            </a:extLst>
          </p:cNvPr>
          <p:cNvSpPr txBox="1"/>
          <p:nvPr/>
        </p:nvSpPr>
        <p:spPr>
          <a:xfrm>
            <a:off x="10226896" y="4867711"/>
            <a:ext cx="22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Danczak et al., </a:t>
            </a:r>
            <a:r>
              <a:rPr lang="en-US" sz="1600" i="1" dirty="0">
                <a:solidFill>
                  <a:srgbClr val="000000"/>
                </a:solidFill>
              </a:rPr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3131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33637009-69B5-DE43-A963-A9FF00F65DF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132132" y="2157760"/>
            <a:ext cx="7186034" cy="548640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Using calculations from </a:t>
            </a:r>
            <a:r>
              <a:rPr lang="en-US" sz="2600" b="1" dirty="0">
                <a:solidFill>
                  <a:srgbClr val="000000"/>
                </a:solidFill>
              </a:rPr>
              <a:t>Hyun </a:t>
            </a:r>
            <a:r>
              <a:rPr lang="en-US" sz="2600" b="1" dirty="0" err="1">
                <a:solidFill>
                  <a:srgbClr val="000000"/>
                </a:solidFill>
              </a:rPr>
              <a:t>Seob</a:t>
            </a:r>
            <a:r>
              <a:rPr lang="en-US" sz="2600" b="1" dirty="0">
                <a:solidFill>
                  <a:srgbClr val="000000"/>
                </a:solidFill>
              </a:rPr>
              <a:t> Sung</a:t>
            </a:r>
            <a:r>
              <a:rPr lang="en-US" sz="2600" dirty="0">
                <a:solidFill>
                  <a:srgbClr val="000000"/>
                </a:solidFill>
              </a:rPr>
              <a:t>, we can measure carbon use efficiency based upon molecular formula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Using </a:t>
            </a:r>
            <a:r>
              <a:rPr lang="en-US" b="1" dirty="0">
                <a:solidFill>
                  <a:prstClr val="black"/>
                </a:solidFill>
                <a:sym typeface="Symbol" panose="05050102010706020507" pitchFamily="18" charset="2"/>
              </a:rPr>
              <a:t></a:t>
            </a:r>
            <a:r>
              <a:rPr lang="en-US" sz="2200" dirty="0">
                <a:solidFill>
                  <a:srgbClr val="000000"/>
                </a:solidFill>
              </a:rPr>
              <a:t>, we can derive the “stoichiometric coefficient” or </a:t>
            </a:r>
            <a:r>
              <a:rPr lang="en-US" sz="2200" b="1" dirty="0" err="1">
                <a:solidFill>
                  <a:srgbClr val="000000"/>
                </a:solidFill>
              </a:rPr>
              <a:t>Y</a:t>
            </a:r>
            <a:r>
              <a:rPr lang="en-US" sz="2200" b="1" baseline="-25000" dirty="0" err="1">
                <a:solidFill>
                  <a:srgbClr val="000000"/>
                </a:solidFill>
              </a:rPr>
              <a:t>Cs,i</a:t>
            </a:r>
            <a:r>
              <a:rPr lang="en-US" sz="2200" baseline="-25000" dirty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– the number of moles of carbon required to generate biomass</a:t>
            </a:r>
            <a:endParaRPr lang="en-US" sz="26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This afternoon you’ll be calculating these metrics using FTICR-MS data collected by WHONDRS</a:t>
            </a:r>
            <a:endParaRPr lang="en-US" sz="2600" dirty="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By tracking carbon use efficiency or the thermodynamic coefficient (</a:t>
            </a:r>
            <a:r>
              <a:rPr lang="en-US" b="1" dirty="0">
                <a:solidFill>
                  <a:prstClr val="black"/>
                </a:solidFill>
                <a:sym typeface="Symbol" panose="05050102010706020507" pitchFamily="18" charset="2"/>
              </a:rPr>
              <a:t></a:t>
            </a:r>
            <a:r>
              <a:rPr lang="en-US" dirty="0">
                <a:solidFill>
                  <a:prstClr val="black"/>
                </a:solidFill>
                <a:sym typeface="Symbol" panose="05050102010706020507" pitchFamily="18" charset="2"/>
              </a:rPr>
              <a:t>)</a:t>
            </a:r>
            <a:r>
              <a:rPr lang="en-US" sz="2600" dirty="0">
                <a:solidFill>
                  <a:srgbClr val="000000"/>
                </a:solidFill>
              </a:rPr>
              <a:t> through space/time, we can begin predicting respiration rates and investigate biogeochemical cycles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A8EB1-2744-4B4D-8326-C9B79E34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629DAC-7130-A246-A94D-CA25F0D3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Applying FTICR-MS data to biogeochemical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F9C5B-B949-9A47-9EDB-B4AE332CAAE0}"/>
              </a:ext>
            </a:extLst>
          </p:cNvPr>
          <p:cNvSpPr txBox="1"/>
          <p:nvPr/>
        </p:nvSpPr>
        <p:spPr>
          <a:xfrm>
            <a:off x="1358891" y="6483772"/>
            <a:ext cx="5490599" cy="1107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09493"/>
            <a:r>
              <a:rPr lang="en-US" sz="2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</a:t>
            </a:r>
            <a: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is the number of times the catabolic reaction runs to produce one C-mole of biomass</a:t>
            </a:r>
            <a:endParaRPr lang="en-US" sz="2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C78C8-6CE7-404B-8D89-F794FEE4FC71}"/>
              </a:ext>
            </a:extLst>
          </p:cNvPr>
          <p:cNvSpPr txBox="1"/>
          <p:nvPr/>
        </p:nvSpPr>
        <p:spPr>
          <a:xfrm>
            <a:off x="11886614" y="7758612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Song et al., in prep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165A68-AC14-D14F-8F1C-7F145903003B}"/>
              </a:ext>
            </a:extLst>
          </p:cNvPr>
          <p:cNvGrpSpPr/>
          <p:nvPr/>
        </p:nvGrpSpPr>
        <p:grpSpPr>
          <a:xfrm>
            <a:off x="1103340" y="2157760"/>
            <a:ext cx="6028792" cy="4169421"/>
            <a:chOff x="1187338" y="2118660"/>
            <a:chExt cx="6028792" cy="41694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6B9E24-EA70-444C-BC49-881A04D70ABC}"/>
                </a:ext>
              </a:extLst>
            </p:cNvPr>
            <p:cNvSpPr txBox="1"/>
            <p:nvPr/>
          </p:nvSpPr>
          <p:spPr>
            <a:xfrm>
              <a:off x="1720086" y="2118660"/>
              <a:ext cx="493620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493"/>
              <a:r>
                <a:rPr lang="en-US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Thermodynamic representation of energy coupling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4EA24E-A583-824C-BC6C-55B5DD7F75FD}"/>
                </a:ext>
              </a:extLst>
            </p:cNvPr>
            <p:cNvGrpSpPr/>
            <p:nvPr/>
          </p:nvGrpSpPr>
          <p:grpSpPr>
            <a:xfrm>
              <a:off x="1187338" y="2916226"/>
              <a:ext cx="6028792" cy="3371855"/>
              <a:chOff x="1187338" y="2916226"/>
              <a:chExt cx="6028792" cy="337185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2E98C-3D60-504C-B824-300EF6F87CFB}"/>
                  </a:ext>
                </a:extLst>
              </p:cNvPr>
              <p:cNvSpPr txBox="1"/>
              <p:nvPr/>
            </p:nvSpPr>
            <p:spPr>
              <a:xfrm>
                <a:off x="2979938" y="4004127"/>
                <a:ext cx="82266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Cat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23F90-E124-274E-95F1-8F278BB70183}"/>
                  </a:ext>
                </a:extLst>
              </p:cNvPr>
              <p:cNvSpPr txBox="1"/>
              <p:nvPr/>
            </p:nvSpPr>
            <p:spPr>
              <a:xfrm>
                <a:off x="3813422" y="4653926"/>
                <a:ext cx="76014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An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8AF81E-D71E-CB4D-9BCA-3E4A65001DE2}"/>
                  </a:ext>
                </a:extLst>
              </p:cNvPr>
              <p:cNvSpPr txBox="1"/>
              <p:nvPr/>
            </p:nvSpPr>
            <p:spPr>
              <a:xfrm>
                <a:off x="1704141" y="4355992"/>
                <a:ext cx="81144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Dis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0B3AC-DB3E-F14F-866F-E68975CA2617}"/>
                  </a:ext>
                </a:extLst>
              </p:cNvPr>
              <p:cNvSpPr txBox="1"/>
              <p:nvPr/>
            </p:nvSpPr>
            <p:spPr>
              <a:xfrm>
                <a:off x="3067779" y="3574145"/>
                <a:ext cx="1468672" cy="400110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Catabolism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7CB9F8-5E75-194C-BDDB-2C0AACBB0EE1}"/>
                  </a:ext>
                </a:extLst>
              </p:cNvPr>
              <p:cNvSpPr txBox="1"/>
              <p:nvPr/>
            </p:nvSpPr>
            <p:spPr>
              <a:xfrm>
                <a:off x="3106657" y="5162462"/>
                <a:ext cx="1383713" cy="400110"/>
              </a:xfrm>
              <a:prstGeom prst="rect">
                <a:avLst/>
              </a:prstGeom>
              <a:solidFill>
                <a:srgbClr val="C0504D">
                  <a:lumMod val="20000"/>
                  <a:lumOff val="80000"/>
                </a:srgbClr>
              </a:solidFill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Anabolism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6A9F6A-CD25-FA42-9335-16A157850311}"/>
                  </a:ext>
                </a:extLst>
              </p:cNvPr>
              <p:cNvSpPr txBox="1"/>
              <p:nvPr/>
            </p:nvSpPr>
            <p:spPr>
              <a:xfrm>
                <a:off x="5381734" y="4273312"/>
                <a:ext cx="1353256" cy="707885"/>
              </a:xfrm>
              <a:prstGeom prst="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Metabolic </a:t>
                </a:r>
              </a:p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reaction</a:t>
                </a:r>
              </a:p>
            </p:txBody>
          </p:sp>
          <p:cxnSp>
            <p:nvCxnSpPr>
              <p:cNvPr id="18" name="Straight Arrow Connector 13">
                <a:extLst>
                  <a:ext uri="{FF2B5EF4-FFF2-40B4-BE49-F238E27FC236}">
                    <a16:creationId xmlns:a16="http://schemas.microsoft.com/office/drawing/2014/main" id="{46DE0E3E-62C1-BE42-8D9F-0F5996ACFB3E}"/>
                  </a:ext>
                </a:extLst>
              </p:cNvPr>
              <p:cNvCxnSpPr>
                <a:stCxn id="15" idx="3"/>
                <a:endCxn id="17" idx="1"/>
              </p:cNvCxnSpPr>
              <p:nvPr/>
            </p:nvCxnSpPr>
            <p:spPr>
              <a:xfrm>
                <a:off x="4536451" y="3774200"/>
                <a:ext cx="845285" cy="853055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9" name="Straight Arrow Connector 13">
                <a:extLst>
                  <a:ext uri="{FF2B5EF4-FFF2-40B4-BE49-F238E27FC236}">
                    <a16:creationId xmlns:a16="http://schemas.microsoft.com/office/drawing/2014/main" id="{EA1A288F-AAD4-F741-80D2-929D9D166B76}"/>
                  </a:ext>
                </a:extLst>
              </p:cNvPr>
              <p:cNvCxnSpPr>
                <a:stCxn id="16" idx="3"/>
                <a:endCxn id="17" idx="1"/>
              </p:cNvCxnSpPr>
              <p:nvPr/>
            </p:nvCxnSpPr>
            <p:spPr>
              <a:xfrm flipV="1">
                <a:off x="4490370" y="4627254"/>
                <a:ext cx="891366" cy="735262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E23F66-641A-0D4A-9E5F-699D7E747B13}"/>
                  </a:ext>
                </a:extLst>
              </p:cNvPr>
              <p:cNvSpPr txBox="1"/>
              <p:nvPr/>
            </p:nvSpPr>
            <p:spPr>
              <a:xfrm>
                <a:off x="2519213" y="2916226"/>
                <a:ext cx="128272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S(E</a:t>
                </a:r>
                <a:r>
                  <a:rPr lang="en-US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4CA823-2FFB-5140-928A-19DE92574C71}"/>
                  </a:ext>
                </a:extLst>
              </p:cNvPr>
              <p:cNvSpPr txBox="1"/>
              <p:nvPr/>
            </p:nvSpPr>
            <p:spPr>
              <a:xfrm>
                <a:off x="4188189" y="2916226"/>
                <a:ext cx="36901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cxnSp>
            <p:nvCxnSpPr>
              <p:cNvPr id="22" name="Straight Arrow Connector 13">
                <a:extLst>
                  <a:ext uri="{FF2B5EF4-FFF2-40B4-BE49-F238E27FC236}">
                    <a16:creationId xmlns:a16="http://schemas.microsoft.com/office/drawing/2014/main" id="{AFB2E3C3-8223-CF4F-AD09-B310BBE2FF3C}"/>
                  </a:ext>
                </a:extLst>
              </p:cNvPr>
              <p:cNvCxnSpPr>
                <a:cxnSpLocks/>
                <a:stCxn id="20" idx="2"/>
                <a:endCxn id="21" idx="2"/>
              </p:cNvCxnSpPr>
              <p:nvPr/>
            </p:nvCxnSpPr>
            <p:spPr>
              <a:xfrm rot="16200000" flipH="1">
                <a:off x="3766635" y="2734896"/>
                <a:ext cx="12700" cy="1212122"/>
              </a:xfrm>
              <a:prstGeom prst="curvedConnector3">
                <a:avLst>
                  <a:gd name="adj1" fmla="val 1800000"/>
                </a:avLst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60E8C6-E352-294F-8F37-D4B2D1712C56}"/>
                  </a:ext>
                </a:extLst>
              </p:cNvPr>
              <p:cNvSpPr txBox="1"/>
              <p:nvPr/>
            </p:nvSpPr>
            <p:spPr>
              <a:xfrm>
                <a:off x="2647366" y="5863349"/>
                <a:ext cx="101502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Cs, Ns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D49831-8C86-0744-ACE0-9B0CB827D203}"/>
                  </a:ext>
                </a:extLst>
              </p:cNvPr>
              <p:cNvSpPr txBox="1"/>
              <p:nvPr/>
            </p:nvSpPr>
            <p:spPr>
              <a:xfrm>
                <a:off x="3959679" y="5863349"/>
                <a:ext cx="814647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Biom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" name="Straight Arrow Connector 13">
                <a:extLst>
                  <a:ext uri="{FF2B5EF4-FFF2-40B4-BE49-F238E27FC236}">
                    <a16:creationId xmlns:a16="http://schemas.microsoft.com/office/drawing/2014/main" id="{996779D6-6FA4-AC44-BFD6-DC7A82DC3BF9}"/>
                  </a:ext>
                </a:extLst>
              </p:cNvPr>
              <p:cNvCxnSpPr>
                <a:stCxn id="23" idx="0"/>
                <a:endCxn id="24" idx="0"/>
              </p:cNvCxnSpPr>
              <p:nvPr/>
            </p:nvCxnSpPr>
            <p:spPr>
              <a:xfrm rot="5400000" flipH="1" flipV="1">
                <a:off x="3760941" y="5257288"/>
                <a:ext cx="15966" cy="1212124"/>
              </a:xfrm>
              <a:prstGeom prst="curvedConnector3">
                <a:avLst>
                  <a:gd name="adj1" fmla="val 1800000"/>
                </a:avLst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6" name="Straight Arrow Connector 13">
                <a:extLst>
                  <a:ext uri="{FF2B5EF4-FFF2-40B4-BE49-F238E27FC236}">
                    <a16:creationId xmlns:a16="http://schemas.microsoft.com/office/drawing/2014/main" id="{20C3ED73-51F3-5747-A1E3-210D2B2319D1}"/>
                  </a:ext>
                </a:extLst>
              </p:cNvPr>
              <p:cNvCxnSpPr>
                <a:stCxn id="15" idx="2"/>
                <a:endCxn id="16" idx="0"/>
              </p:cNvCxnSpPr>
              <p:nvPr/>
            </p:nvCxnSpPr>
            <p:spPr>
              <a:xfrm rot="5400000">
                <a:off x="3206211" y="4566557"/>
                <a:ext cx="1188207" cy="3602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48A2B9-E4A3-D944-8A1B-8B4A2E89BCE0}"/>
                  </a:ext>
                </a:extLst>
              </p:cNvPr>
              <p:cNvSpPr txBox="1"/>
              <p:nvPr/>
            </p:nvSpPr>
            <p:spPr>
              <a:xfrm>
                <a:off x="1187338" y="5175524"/>
                <a:ext cx="1829348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609493"/>
                <a:r>
                  <a: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Dissipation</a:t>
                </a:r>
              </a:p>
              <a:p>
                <a:pPr algn="ctr" defTabSz="609493"/>
                <a:r>
                  <a: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(constant fraction)</a:t>
                </a:r>
              </a:p>
            </p:txBody>
          </p:sp>
          <p:cxnSp>
            <p:nvCxnSpPr>
              <p:cNvPr id="28" name="Straight Arrow Connector 13">
                <a:extLst>
                  <a:ext uri="{FF2B5EF4-FFF2-40B4-BE49-F238E27FC236}">
                    <a16:creationId xmlns:a16="http://schemas.microsoft.com/office/drawing/2014/main" id="{53A15262-F307-4946-9EBA-045B4B05A4D6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 rot="10800000" flipV="1">
                <a:off x="2102013" y="4517338"/>
                <a:ext cx="1695221" cy="658185"/>
              </a:xfrm>
              <a:prstGeom prst="curvedConnector2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graphicFrame>
            <p:nvGraphicFramePr>
              <p:cNvPr id="29" name="Object 28">
                <a:extLst>
                  <a:ext uri="{FF2B5EF4-FFF2-40B4-BE49-F238E27FC236}">
                    <a16:creationId xmlns:a16="http://schemas.microsoft.com/office/drawing/2014/main" id="{A87F4916-D81E-D94D-85F8-58F0D35C0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0227730"/>
                  </p:ext>
                </p:extLst>
              </p:nvPr>
            </p:nvGraphicFramePr>
            <p:xfrm>
              <a:off x="4760985" y="5269401"/>
              <a:ext cx="2315532" cy="9499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3" name="Equation" r:id="rId3" imgW="1117440" imgH="431640" progId="Equation.DSMT4">
                      <p:embed/>
                    </p:oleObj>
                  </mc:Choice>
                  <mc:Fallback>
                    <p:oleObj name="Equation" r:id="rId3" imgW="1117440" imgH="431640" progId="Equation.DSMT4">
                      <p:embed/>
                      <p:pic>
                        <p:nvPicPr>
                          <p:cNvPr id="27" name="Object 26">
                            <a:extLst>
                              <a:ext uri="{FF2B5EF4-FFF2-40B4-BE49-F238E27FC236}">
                                <a16:creationId xmlns:a16="http://schemas.microsoft.com/office/drawing/2014/main" id="{48BD9331-D451-4749-86C5-D69B172FB1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60985" y="5269401"/>
                            <a:ext cx="2315532" cy="9499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9">
                <a:extLst>
                  <a:ext uri="{FF2B5EF4-FFF2-40B4-BE49-F238E27FC236}">
                    <a16:creationId xmlns:a16="http://schemas.microsoft.com/office/drawing/2014/main" id="{AFCB6CFC-F9FD-7A4A-9CC5-C85BC45105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0358569"/>
                  </p:ext>
                </p:extLst>
              </p:nvPr>
            </p:nvGraphicFramePr>
            <p:xfrm>
              <a:off x="4900598" y="3215379"/>
              <a:ext cx="2315532" cy="5029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4" name="Equation" r:id="rId5" imgW="1117440" imgH="228600" progId="Equation.DSMT4">
                      <p:embed/>
                    </p:oleObj>
                  </mc:Choice>
                  <mc:Fallback>
                    <p:oleObj name="Equation" r:id="rId5" imgW="1117440" imgH="228600" progId="Equation.DSMT4">
                      <p:embed/>
                      <p:pic>
                        <p:nvPicPr>
                          <p:cNvPr id="34" name="Object 33">
                            <a:extLst>
                              <a:ext uri="{FF2B5EF4-FFF2-40B4-BE49-F238E27FC236}">
                                <a16:creationId xmlns:a16="http://schemas.microsoft.com/office/drawing/2014/main" id="{E3823E26-EF5C-0045-A4BB-E732AE72FB8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00598" y="3215379"/>
                            <a:ext cx="2315532" cy="50292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1455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1C209-534F-3749-9EA8-085B7041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F37B17-314C-C345-BE47-355EDBBB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E5042-7737-A943-A053-A5B3EE67431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Analyzing FTICR-MS data presents some unique challenges, but WHONDRS hopes to break down barriers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We collect and analyze data according to standardized, consistent protocols for maximum comparability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Data will be uploaded to public databases as quickly as possible to allow others to answer potentially interesting questions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All the scripts used today will continue to be hosted on the provided GitHub page (</a:t>
            </a:r>
            <a:r>
              <a:rPr lang="en-US" sz="2600" dirty="0">
                <a:hlinkClick r:id="rId2"/>
              </a:rPr>
              <a:t>https://github.com/danczakre/ICRTutorial</a:t>
            </a:r>
            <a:r>
              <a:rPr lang="en-US" sz="2600" dirty="0"/>
              <a:t>)</a:t>
            </a:r>
            <a:endParaRPr lang="en-US" sz="26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Given the challenges of FTICR-MS data analysis, we are planning on expanding this page into a more general walkthrough to help explain other analysis pathways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There are currently some other analyses hosted from a previous workshop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FTICR-MS data is rich and deep – we are only scratching the surface of its potential</a:t>
            </a:r>
          </a:p>
        </p:txBody>
      </p:sp>
    </p:spTree>
    <p:extLst>
      <p:ext uri="{BB962C8B-B14F-4D97-AF65-F5344CB8AC3E}">
        <p14:creationId xmlns:p14="http://schemas.microsoft.com/office/powerpoint/2010/main" val="198399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E122F-1369-6B4C-882D-7467356F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6A2125-9494-D345-81B9-335B1AC9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Fourier Transform Ion Cyclotron Resonance Mass Spectrometry can detect carbon compounds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6B4B8-C148-4048-8794-D06985095AE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2057399"/>
            <a:ext cx="6858001" cy="5486401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Fourier Transform Ion Cyclotron Resonance Mass Spectrometry (FTICR-MS) can detect many carbon compounds due to ultra-high mass resolution and accuracy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hlinkClick r:id="rId2"/>
              </a:rPr>
              <a:t>The MagLab</a:t>
            </a:r>
            <a:r>
              <a:rPr lang="en-US" sz="2000" dirty="0">
                <a:solidFill>
                  <a:srgbClr val="000000"/>
                </a:solidFill>
              </a:rPr>
              <a:t> has a great overview of the FTICR-MS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000000"/>
                </a:solidFill>
              </a:rPr>
              <a:t>Using these specific masses, we can assign molecular formulas based upon previously compiled databases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Today we will be focusing on downloading data from existing sources, processing it, and generating figures for interpretation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000000"/>
                </a:solidFill>
              </a:rPr>
              <a:t>Pre-processing FTICR-MS has many considerations that we will not be discussing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9FFAE2A-BDCA-9443-889B-CD6D73C46E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0835" y="2771481"/>
            <a:ext cx="5075279" cy="3386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C4453-C8C4-B94D-960B-648A662DCA1C}"/>
              </a:ext>
            </a:extLst>
          </p:cNvPr>
          <p:cNvSpPr txBox="1"/>
          <p:nvPr/>
        </p:nvSpPr>
        <p:spPr>
          <a:xfrm>
            <a:off x="9769414" y="6158098"/>
            <a:ext cx="319812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21T FTICR-MS at EMSL</a:t>
            </a:r>
          </a:p>
        </p:txBody>
      </p:sp>
    </p:spTree>
    <p:extLst>
      <p:ext uri="{BB962C8B-B14F-4D97-AF65-F5344CB8AC3E}">
        <p14:creationId xmlns:p14="http://schemas.microsoft.com/office/powerpoint/2010/main" val="39558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410E88-636C-C446-85D5-FBECDDE3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A0F05D-4D11-6F4F-B322-35CB12CC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6974F-76D5-874D-955D-D41D81FF4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11" y="6325848"/>
            <a:ext cx="3237406" cy="1618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AFBCE-0175-4B44-A320-F29117DC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468" y="6215651"/>
            <a:ext cx="1889828" cy="183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E962E-0B44-D14E-BBA0-394DF5FB4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08" y="6294519"/>
            <a:ext cx="3324872" cy="1760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45E79B-5879-B84B-8C2F-983B03F2C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21"/>
          <a:stretch/>
        </p:blipFill>
        <p:spPr>
          <a:xfrm>
            <a:off x="1354513" y="6698132"/>
            <a:ext cx="3153144" cy="107426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41E7D6-7FD1-C74B-A837-322208B10ABA}"/>
              </a:ext>
            </a:extLst>
          </p:cNvPr>
          <p:cNvSpPr txBox="1">
            <a:spLocks/>
          </p:cNvSpPr>
          <p:nvPr/>
        </p:nvSpPr>
        <p:spPr>
          <a:xfrm>
            <a:off x="7419754" y="1721220"/>
            <a:ext cx="6091768" cy="4465320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Environmental Molecular Sciences Laboratory (EMSL)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Nikola </a:t>
            </a:r>
            <a:r>
              <a:rPr lang="en-US" sz="2000" dirty="0" err="1">
                <a:solidFill>
                  <a:srgbClr val="000000"/>
                </a:solidFill>
              </a:rPr>
              <a:t>Tolic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Rosey</a:t>
            </a:r>
            <a:r>
              <a:rPr lang="en-US" sz="2000" dirty="0">
                <a:solidFill>
                  <a:srgbClr val="000000"/>
                </a:solidFill>
              </a:rPr>
              <a:t> Chu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Jason Toyoda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Everyone who helped develop </a:t>
            </a:r>
            <a:r>
              <a:rPr lang="en-US" sz="2400" b="1" dirty="0">
                <a:solidFill>
                  <a:srgbClr val="000000"/>
                </a:solidFill>
              </a:rPr>
              <a:t>FREDA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b="1" dirty="0" err="1">
                <a:solidFill>
                  <a:srgbClr val="000000"/>
                </a:solidFill>
              </a:rPr>
              <a:t>ftmsRanalysis</a:t>
            </a:r>
            <a:endParaRPr lang="en-US" sz="2400" b="1" dirty="0">
              <a:solidFill>
                <a:srgbClr val="000000"/>
              </a:solidFill>
            </a:endParaRPr>
          </a:p>
          <a:p>
            <a:pPr lvl="1"/>
            <a:r>
              <a:rPr lang="en-US" sz="1920" dirty="0">
                <a:solidFill>
                  <a:srgbClr val="000000"/>
                </a:solidFill>
              </a:rPr>
              <a:t>Lisa </a:t>
            </a:r>
            <a:r>
              <a:rPr lang="en-US" sz="1920" dirty="0" err="1">
                <a:solidFill>
                  <a:srgbClr val="000000"/>
                </a:solidFill>
              </a:rPr>
              <a:t>Bramer</a:t>
            </a:r>
            <a:endParaRPr lang="en-US" sz="1920" dirty="0">
              <a:solidFill>
                <a:srgbClr val="000000"/>
              </a:solidFill>
            </a:endParaRPr>
          </a:p>
          <a:p>
            <a:pPr lvl="1"/>
            <a:r>
              <a:rPr lang="en-US" sz="1920" dirty="0">
                <a:solidFill>
                  <a:srgbClr val="000000"/>
                </a:solidFill>
              </a:rPr>
              <a:t>Allison Thompson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Everyone who sent in samples for WHONDRS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FB326AB-9064-EA4D-B715-9DFF160C5B37}"/>
              </a:ext>
            </a:extLst>
          </p:cNvPr>
          <p:cNvSpPr txBox="1">
            <a:spLocks/>
          </p:cNvSpPr>
          <p:nvPr/>
        </p:nvSpPr>
        <p:spPr>
          <a:xfrm>
            <a:off x="1691938" y="1721220"/>
            <a:ext cx="6069302" cy="4465320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The WHONDRS team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Amy Goldman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Vanessa </a:t>
            </a:r>
            <a:r>
              <a:rPr lang="en-US" sz="2000" dirty="0" err="1">
                <a:solidFill>
                  <a:srgbClr val="000000"/>
                </a:solidFill>
              </a:rPr>
              <a:t>Garayburu</a:t>
            </a:r>
            <a:r>
              <a:rPr lang="en-US" sz="2000" dirty="0">
                <a:solidFill>
                  <a:srgbClr val="000000"/>
                </a:solidFill>
              </a:rPr>
              <a:t>-Caruso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Lupita Renteria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Josh </a:t>
            </a:r>
            <a:r>
              <a:rPr lang="en-US" sz="2000" dirty="0" err="1">
                <a:solidFill>
                  <a:srgbClr val="000000"/>
                </a:solidFill>
              </a:rPr>
              <a:t>Torgeson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Jackie Wells (Ore. St.)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Joseph </a:t>
            </a:r>
            <a:r>
              <a:rPr lang="en-US" sz="2000" dirty="0" err="1">
                <a:solidFill>
                  <a:srgbClr val="000000"/>
                </a:solidFill>
              </a:rPr>
              <a:t>Morad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Sawi</a:t>
            </a:r>
            <a:r>
              <a:rPr lang="en-US" sz="2000" dirty="0">
                <a:solidFill>
                  <a:srgbClr val="000000"/>
                </a:solidFill>
              </a:rPr>
              <a:t> Kumar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James </a:t>
            </a:r>
            <a:r>
              <a:rPr lang="en-US" sz="2400" dirty="0" err="1">
                <a:solidFill>
                  <a:srgbClr val="000000"/>
                </a:solidFill>
              </a:rPr>
              <a:t>Stegen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Emily Graham</a:t>
            </a:r>
          </a:p>
        </p:txBody>
      </p:sp>
    </p:spTree>
    <p:extLst>
      <p:ext uri="{BB962C8B-B14F-4D97-AF65-F5344CB8AC3E}">
        <p14:creationId xmlns:p14="http://schemas.microsoft.com/office/powerpoint/2010/main" val="29527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DA5750-4245-014B-881C-BAED890C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2A8C1C-9B54-1444-94A4-8E7F4D88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FTICR-MS Data and WHONDRS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28109-AABE-0348-ABE5-B3E3D463366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1" dirty="0">
                <a:solidFill>
                  <a:srgbClr val="000000"/>
                </a:solidFill>
              </a:rPr>
              <a:t>WHONDRS</a:t>
            </a:r>
            <a:r>
              <a:rPr lang="en-US" sz="2600" dirty="0">
                <a:solidFill>
                  <a:srgbClr val="000000"/>
                </a:solidFill>
              </a:rPr>
              <a:t> (</a:t>
            </a:r>
            <a:r>
              <a:rPr lang="en-US" sz="2600" i="1" dirty="0">
                <a:solidFill>
                  <a:srgbClr val="000000"/>
                </a:solidFill>
              </a:rPr>
              <a:t>Worldwide </a:t>
            </a:r>
            <a:r>
              <a:rPr lang="en-US" sz="2600" i="1" dirty="0" err="1">
                <a:solidFill>
                  <a:srgbClr val="000000"/>
                </a:solidFill>
              </a:rPr>
              <a:t>Hydrobiogeochemistry</a:t>
            </a:r>
            <a:r>
              <a:rPr lang="en-US" sz="2600" i="1" dirty="0">
                <a:solidFill>
                  <a:srgbClr val="000000"/>
                </a:solidFill>
              </a:rPr>
              <a:t> Observation Network for Dynamic River Systems</a:t>
            </a:r>
            <a:r>
              <a:rPr lang="en-US" sz="2600" dirty="0">
                <a:solidFill>
                  <a:srgbClr val="000000"/>
                </a:solidFill>
              </a:rPr>
              <a:t>) collects samples from hydrologically dynamic rivers throughout the world via distributed sampling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Many data types, including FTICR-MS, are collected from each sample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Data is uploaded to ESS-DIVE for public use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As part of WHONDRS, we pre-process the data so researchers can take the data and answer the questions that interest them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C856E-2069-7C4D-8E11-A28120EB7A33}"/>
              </a:ext>
            </a:extLst>
          </p:cNvPr>
          <p:cNvGrpSpPr/>
          <p:nvPr/>
        </p:nvGrpSpPr>
        <p:grpSpPr>
          <a:xfrm>
            <a:off x="2388079" y="5095935"/>
            <a:ext cx="4148422" cy="2737798"/>
            <a:chOff x="2068381" y="5402132"/>
            <a:chExt cx="4148422" cy="27377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BF4F6F-8548-8D49-B3B1-B173059FB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" r="427"/>
            <a:stretch/>
          </p:blipFill>
          <p:spPr>
            <a:xfrm>
              <a:off x="2068381" y="5402132"/>
              <a:ext cx="4148422" cy="22600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0FCF54-895B-3E43-912D-266DB58E0D63}"/>
                </a:ext>
              </a:extLst>
            </p:cNvPr>
            <p:cNvSpPr txBox="1"/>
            <p:nvPr/>
          </p:nvSpPr>
          <p:spPr>
            <a:xfrm>
              <a:off x="2639617" y="7616710"/>
              <a:ext cx="30059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hlinkClick r:id="rId3"/>
                </a:rPr>
                <a:t>whondrs.pnnl.gov</a:t>
              </a:r>
              <a:endParaRPr lang="en-US" sz="28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709F6D5-276A-DB46-AF40-D26AE960F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864" y="4917218"/>
            <a:ext cx="4627703" cy="30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B3FF2-E549-A346-BE04-4B23D26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9214E-22FD-B14E-8C89-E97438B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WHONDRS data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DD864-7306-D14F-AF61-C4EA5F5D10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456712" cy="5486401"/>
          </a:xfrm>
        </p:spPr>
        <p:txBody>
          <a:bodyPr/>
          <a:lstStyle/>
          <a:p>
            <a:pPr algn="just"/>
            <a:r>
              <a:rPr lang="en-US" sz="2500" dirty="0">
                <a:solidFill>
                  <a:srgbClr val="000000"/>
                </a:solidFill>
              </a:rPr>
              <a:t>All WHONDRS FTICR-MS data will be available DOE’s ESS-Dive data archive (</a:t>
            </a:r>
            <a:r>
              <a:rPr lang="en-US" sz="2500" dirty="0">
                <a:solidFill>
                  <a:srgbClr val="000000"/>
                </a:solidFill>
                <a:hlinkClick r:id="rId2"/>
              </a:rPr>
              <a:t>data.ess-dive.lbl.gov/data</a:t>
            </a:r>
            <a:r>
              <a:rPr lang="en-US" sz="2500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995E8-24E7-EE45-8F0F-0A331913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"/>
          <a:stretch/>
        </p:blipFill>
        <p:spPr>
          <a:xfrm>
            <a:off x="1371600" y="3563660"/>
            <a:ext cx="3697854" cy="43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B3FF2-E549-A346-BE04-4B23D26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9214E-22FD-B14E-8C89-E97438B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WHONDRS data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DD864-7306-D14F-AF61-C4EA5F5D10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456712" cy="5486401"/>
          </a:xfrm>
        </p:spPr>
        <p:txBody>
          <a:bodyPr/>
          <a:lstStyle/>
          <a:p>
            <a:pPr algn="just"/>
            <a:r>
              <a:rPr lang="en-US" sz="2500" dirty="0">
                <a:solidFill>
                  <a:srgbClr val="000000"/>
                </a:solidFill>
              </a:rPr>
              <a:t>All WHONDRS FTICR-MS data will be available DOE’s ESS-Dive data archive (</a:t>
            </a:r>
            <a:r>
              <a:rPr lang="en-US" sz="2500" dirty="0">
                <a:solidFill>
                  <a:srgbClr val="000000"/>
                </a:solidFill>
                <a:hlinkClick r:id="rId2"/>
              </a:rPr>
              <a:t>data.ess-dive.lbl.gov/data</a:t>
            </a:r>
            <a:r>
              <a:rPr lang="en-US" sz="2500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995E8-24E7-EE45-8F0F-0A331913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"/>
          <a:stretch/>
        </p:blipFill>
        <p:spPr>
          <a:xfrm>
            <a:off x="1371600" y="3563660"/>
            <a:ext cx="3697854" cy="4395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76CBE-40F5-B240-AE7D-24F0EE0C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66660"/>
            <a:ext cx="6096000" cy="2794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E5AD2DF-6996-E94C-9502-A63052B902E3}"/>
              </a:ext>
            </a:extLst>
          </p:cNvPr>
          <p:cNvSpPr/>
          <p:nvPr/>
        </p:nvSpPr>
        <p:spPr>
          <a:xfrm rot="19767816">
            <a:off x="4994682" y="4210609"/>
            <a:ext cx="238795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5FDCA-FAA0-8E45-AF86-55B7E13713F8}"/>
              </a:ext>
            </a:extLst>
          </p:cNvPr>
          <p:cNvSpPr/>
          <p:nvPr/>
        </p:nvSpPr>
        <p:spPr>
          <a:xfrm>
            <a:off x="2621281" y="4998719"/>
            <a:ext cx="2378232" cy="1489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B3FF2-E549-A346-BE04-4B23D26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9214E-22FD-B14E-8C89-E97438B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WHONDRS data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DD864-7306-D14F-AF61-C4EA5F5D10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456712" cy="5486401"/>
          </a:xfrm>
        </p:spPr>
        <p:txBody>
          <a:bodyPr/>
          <a:lstStyle/>
          <a:p>
            <a:pPr algn="just"/>
            <a:r>
              <a:rPr lang="en-US" sz="2500" dirty="0">
                <a:solidFill>
                  <a:srgbClr val="000000"/>
                </a:solidFill>
              </a:rPr>
              <a:t>All WHONDRS FTICR-MS data will be available DOE’s ESS-Dive data archive (</a:t>
            </a:r>
            <a:r>
              <a:rPr lang="en-US" sz="2500" dirty="0">
                <a:solidFill>
                  <a:srgbClr val="000000"/>
                </a:solidFill>
                <a:hlinkClick r:id="rId2"/>
              </a:rPr>
              <a:t>data.ess-dive.lbl.gov/data</a:t>
            </a:r>
            <a:r>
              <a:rPr lang="en-US" sz="2500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995E8-24E7-EE45-8F0F-0A331913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"/>
          <a:stretch/>
        </p:blipFill>
        <p:spPr>
          <a:xfrm>
            <a:off x="1371600" y="3563660"/>
            <a:ext cx="3697854" cy="4395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76CBE-40F5-B240-AE7D-24F0EE0C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66660"/>
            <a:ext cx="6096000" cy="279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E3033A-890E-E14E-8227-EE6EB3FF9662}"/>
              </a:ext>
            </a:extLst>
          </p:cNvPr>
          <p:cNvSpPr/>
          <p:nvPr/>
        </p:nvSpPr>
        <p:spPr>
          <a:xfrm>
            <a:off x="2621281" y="4998719"/>
            <a:ext cx="2378232" cy="1489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E5AD2DF-6996-E94C-9502-A63052B902E3}"/>
              </a:ext>
            </a:extLst>
          </p:cNvPr>
          <p:cNvSpPr/>
          <p:nvPr/>
        </p:nvSpPr>
        <p:spPr>
          <a:xfrm rot="19767816">
            <a:off x="4994682" y="4210609"/>
            <a:ext cx="238795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390E5-7E94-4443-B06A-315A8C2CB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090" y="6633524"/>
            <a:ext cx="5133441" cy="113887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5AF8D0-C91A-9E4A-B6F6-19F397612081}"/>
              </a:ext>
            </a:extLst>
          </p:cNvPr>
          <p:cNvSpPr/>
          <p:nvPr/>
        </p:nvSpPr>
        <p:spPr>
          <a:xfrm>
            <a:off x="7289440" y="4650379"/>
            <a:ext cx="6121760" cy="3277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D51EDF7-87D2-8143-917A-C9188DE2D574}"/>
              </a:ext>
            </a:extLst>
          </p:cNvPr>
          <p:cNvSpPr/>
          <p:nvPr/>
        </p:nvSpPr>
        <p:spPr>
          <a:xfrm rot="5400000">
            <a:off x="9485868" y="5637861"/>
            <a:ext cx="140104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B3FF2-E549-A346-BE04-4B23D26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9214E-22FD-B14E-8C89-E97438B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WHONDRS data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DD864-7306-D14F-AF61-C4EA5F5D10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456712" cy="5486401"/>
          </a:xfrm>
        </p:spPr>
        <p:txBody>
          <a:bodyPr/>
          <a:lstStyle/>
          <a:p>
            <a:pPr algn="just"/>
            <a:r>
              <a:rPr lang="en-US" sz="2500" dirty="0">
                <a:solidFill>
                  <a:srgbClr val="000000"/>
                </a:solidFill>
              </a:rPr>
              <a:t>All WHONDRS FTICR-MS data will be available DOE’s ESS-Dive data archive (</a:t>
            </a:r>
            <a:r>
              <a:rPr lang="en-US" sz="2500" dirty="0">
                <a:solidFill>
                  <a:srgbClr val="000000"/>
                </a:solidFill>
                <a:hlinkClick r:id="rId2"/>
              </a:rPr>
              <a:t>data.ess-dive.lbl.gov/data</a:t>
            </a:r>
            <a:r>
              <a:rPr lang="en-US" sz="2500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995E8-24E7-EE45-8F0F-0A331913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"/>
          <a:stretch/>
        </p:blipFill>
        <p:spPr>
          <a:xfrm>
            <a:off x="1371600" y="3563660"/>
            <a:ext cx="3697854" cy="4395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76CBE-40F5-B240-AE7D-24F0EE0C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66660"/>
            <a:ext cx="6096000" cy="279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E3033A-890E-E14E-8227-EE6EB3FF9662}"/>
              </a:ext>
            </a:extLst>
          </p:cNvPr>
          <p:cNvSpPr/>
          <p:nvPr/>
        </p:nvSpPr>
        <p:spPr>
          <a:xfrm>
            <a:off x="2621281" y="4998719"/>
            <a:ext cx="2378232" cy="1489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E5AD2DF-6996-E94C-9502-A63052B902E3}"/>
              </a:ext>
            </a:extLst>
          </p:cNvPr>
          <p:cNvSpPr/>
          <p:nvPr/>
        </p:nvSpPr>
        <p:spPr>
          <a:xfrm rot="19767816">
            <a:off x="4994682" y="4210609"/>
            <a:ext cx="238795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390E5-7E94-4443-B06A-315A8C2CB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090" y="6633524"/>
            <a:ext cx="5133441" cy="113887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5AF8D0-C91A-9E4A-B6F6-19F397612081}"/>
              </a:ext>
            </a:extLst>
          </p:cNvPr>
          <p:cNvSpPr/>
          <p:nvPr/>
        </p:nvSpPr>
        <p:spPr>
          <a:xfrm>
            <a:off x="7289440" y="4650379"/>
            <a:ext cx="6121760" cy="3277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D51EDF7-87D2-8143-917A-C9188DE2D574}"/>
              </a:ext>
            </a:extLst>
          </p:cNvPr>
          <p:cNvSpPr/>
          <p:nvPr/>
        </p:nvSpPr>
        <p:spPr>
          <a:xfrm rot="5400000">
            <a:off x="9485868" y="5637861"/>
            <a:ext cx="140104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A7DB0-AE18-5F43-ABC3-DB9D9952672A}"/>
              </a:ext>
            </a:extLst>
          </p:cNvPr>
          <p:cNvCxnSpPr>
            <a:cxnSpLocks/>
          </p:cNvCxnSpPr>
          <p:nvPr/>
        </p:nvCxnSpPr>
        <p:spPr>
          <a:xfrm>
            <a:off x="7184571" y="6713352"/>
            <a:ext cx="56995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0D9C0FA-D87B-EA4F-A73B-3D5337C0348E}"/>
              </a:ext>
            </a:extLst>
          </p:cNvPr>
          <p:cNvSpPr txBox="1">
            <a:spLocks/>
          </p:cNvSpPr>
          <p:nvPr/>
        </p:nvSpPr>
        <p:spPr>
          <a:xfrm>
            <a:off x="5277415" y="6557867"/>
            <a:ext cx="1822490" cy="1063897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solidFill>
                  <a:srgbClr val="000000"/>
                </a:solidFill>
              </a:rPr>
              <a:t>All the FTICR-MS data will be contained within this folder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6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2C6AF-00F6-3B46-A880-4BCCC43C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34B30B-9BC8-294E-9E67-1EADC9D7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How do we process the data obtained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11252-5CF1-2946-ACB3-E62AFB7A8C4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057399"/>
            <a:ext cx="6553200" cy="548640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500" dirty="0">
                <a:solidFill>
                  <a:srgbClr val="000000"/>
                </a:solidFill>
              </a:rPr>
              <a:t>The data contained within WHONDRS data packages undergone some processing but needs additional adjustments to be useful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>
                <a:solidFill>
                  <a:srgbClr val="000000"/>
                </a:solidFill>
              </a:rPr>
              <a:t>For this we use a program called </a:t>
            </a:r>
            <a:r>
              <a:rPr lang="en-US" sz="2100" b="1" dirty="0" err="1">
                <a:solidFill>
                  <a:srgbClr val="000000"/>
                </a:solidFill>
              </a:rPr>
              <a:t>Formularity</a:t>
            </a:r>
            <a:r>
              <a:rPr lang="en-US" sz="2100" dirty="0">
                <a:solidFill>
                  <a:srgbClr val="000000"/>
                </a:solidFill>
              </a:rPr>
              <a:t> (</a:t>
            </a:r>
            <a:r>
              <a:rPr lang="en-US" sz="2100" i="1" dirty="0" err="1">
                <a:solidFill>
                  <a:srgbClr val="000000"/>
                </a:solidFill>
              </a:rPr>
              <a:t>Tolic</a:t>
            </a:r>
            <a:r>
              <a:rPr lang="en-US" sz="2100" i="1" dirty="0">
                <a:solidFill>
                  <a:srgbClr val="000000"/>
                </a:solidFill>
              </a:rPr>
              <a:t> et al., 2017 – Anal. Chem.</a:t>
            </a:r>
            <a:r>
              <a:rPr lang="en-US" sz="2100" dirty="0">
                <a:solidFill>
                  <a:srgbClr val="000000"/>
                </a:solidFill>
              </a:rPr>
              <a:t>)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>
                <a:solidFill>
                  <a:srgbClr val="000000"/>
                </a:solidFill>
              </a:rPr>
              <a:t>This program will calibrate peaks, </a:t>
            </a:r>
            <a:r>
              <a:rPr lang="en-US" sz="2100" b="1" dirty="0">
                <a:solidFill>
                  <a:srgbClr val="000000"/>
                </a:solidFill>
              </a:rPr>
              <a:t>assign molecular formulas</a:t>
            </a:r>
            <a:r>
              <a:rPr lang="en-US" sz="2100" dirty="0">
                <a:solidFill>
                  <a:srgbClr val="000000"/>
                </a:solidFill>
              </a:rPr>
              <a:t>, and allow data to be analyzed together</a:t>
            </a:r>
          </a:p>
          <a:p>
            <a:pPr lvl="2" algn="just">
              <a:lnSpc>
                <a:spcPct val="100000"/>
              </a:lnSpc>
            </a:pPr>
            <a:r>
              <a:rPr lang="en-US" sz="1700" u="sng" dirty="0">
                <a:solidFill>
                  <a:srgbClr val="000000"/>
                </a:solidFill>
              </a:rPr>
              <a:t>Important FTICR-MS caveat</a:t>
            </a:r>
            <a:r>
              <a:rPr lang="en-US" sz="1700" dirty="0">
                <a:solidFill>
                  <a:srgbClr val="000000"/>
                </a:solidFill>
              </a:rPr>
              <a:t>: this data provides molecular formula, not compounds as no structural information is provided</a:t>
            </a:r>
          </a:p>
          <a:p>
            <a:pPr algn="just">
              <a:lnSpc>
                <a:spcPct val="100000"/>
              </a:lnSpc>
            </a:pPr>
            <a:r>
              <a:rPr lang="en-US" sz="2500" dirty="0" err="1">
                <a:solidFill>
                  <a:srgbClr val="000000"/>
                </a:solidFill>
              </a:rPr>
              <a:t>Formularity</a:t>
            </a:r>
            <a:r>
              <a:rPr lang="en-US" sz="2500" dirty="0">
                <a:solidFill>
                  <a:srgbClr val="000000"/>
                </a:solidFill>
              </a:rPr>
              <a:t> will create a ‘report’ which is used for all downstream analyses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>
                <a:solidFill>
                  <a:srgbClr val="000000"/>
                </a:solidFill>
              </a:rPr>
              <a:t>This report includes molecular formulas, samples, etc. and is used in downstream analyses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9539CB-CA0B-D049-9625-304419562138}"/>
              </a:ext>
            </a:extLst>
          </p:cNvPr>
          <p:cNvGrpSpPr/>
          <p:nvPr/>
        </p:nvGrpSpPr>
        <p:grpSpPr>
          <a:xfrm>
            <a:off x="8323622" y="2022852"/>
            <a:ext cx="5897285" cy="5443983"/>
            <a:chOff x="8429904" y="2244158"/>
            <a:chExt cx="5897285" cy="54439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150032-F361-EC44-AC42-AA2D7A87F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7115" y="2244158"/>
              <a:ext cx="4402864" cy="242476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B80A5F10-9E6E-FB46-BA81-AC298C87DFD2}"/>
                </a:ext>
              </a:extLst>
            </p:cNvPr>
            <p:cNvSpPr/>
            <p:nvPr/>
          </p:nvSpPr>
          <p:spPr>
            <a:xfrm rot="5400000">
              <a:off x="10768553" y="4981624"/>
              <a:ext cx="1219988" cy="86106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4A8A58-58B1-A843-B24B-A40845902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9904" y="6043882"/>
              <a:ext cx="5897285" cy="1644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56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6960</TotalTime>
  <Words>2424</Words>
  <Application>Microsoft Macintosh PowerPoint</Application>
  <PresentationFormat>Custom</PresentationFormat>
  <Paragraphs>282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PNNL_Option_4</vt:lpstr>
      <vt:lpstr>Equation</vt:lpstr>
      <vt:lpstr>FTICR-MS Data Analysis Tutorial</vt:lpstr>
      <vt:lpstr>Organization of this tutorial</vt:lpstr>
      <vt:lpstr>Fourier Transform Ion Cyclotron Resonance Mass Spectrometry can detect carbon compounds</vt:lpstr>
      <vt:lpstr>FTICR-MS Data and WHONDRS</vt:lpstr>
      <vt:lpstr>Downloading WHONDRS data from ESS-DIVE</vt:lpstr>
      <vt:lpstr>Downloading WHONDRS data from ESS-DIVE</vt:lpstr>
      <vt:lpstr>Downloading WHONDRS data from ESS-DIVE</vt:lpstr>
      <vt:lpstr>Downloading WHONDRS data from ESS-DIVE</vt:lpstr>
      <vt:lpstr>How do we process the data obtained from ESS-DIVE</vt:lpstr>
      <vt:lpstr>Let’s Generate a Formularity Report</vt:lpstr>
      <vt:lpstr>Let’s Generate a Formularity Report</vt:lpstr>
      <vt:lpstr>Let’s Generate a Formularity Report</vt:lpstr>
      <vt:lpstr>The Formularity report contains a lot of information</vt:lpstr>
      <vt:lpstr>Organization of this tutorial</vt:lpstr>
      <vt:lpstr>Hands-on Data Analysis Tutorial</vt:lpstr>
      <vt:lpstr>Data Pre-processing</vt:lpstr>
      <vt:lpstr>The ftmsRanalysis package helps generate files which will be used in all downstream analyses</vt:lpstr>
      <vt:lpstr>Generating van Krevelen plots</vt:lpstr>
      <vt:lpstr>Van Krevelen plots can reveal broad molecular patterns</vt:lpstr>
      <vt:lpstr>Generating van Krevelen plots again!</vt:lpstr>
      <vt:lpstr>Analyzing molecular properties</vt:lpstr>
      <vt:lpstr>Patterns in molecular properties can reveal ecosystem dynamics</vt:lpstr>
      <vt:lpstr>Analyzing molecular properties</vt:lpstr>
      <vt:lpstr>Organization of this tutorial</vt:lpstr>
      <vt:lpstr>Multivariate analyses can reveal broad spatiotemporal trends</vt:lpstr>
      <vt:lpstr>The Transformation Analysis</vt:lpstr>
      <vt:lpstr>Differences in biochemical transformations can reveal biogeochemical patterns</vt:lpstr>
      <vt:lpstr>Applying FTICR-MS data to biogeochemical modeling</vt:lpstr>
      <vt:lpstr>Concluding Remarks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FTICR-MS Data Analysis Tutorial</dc:title>
  <dc:creator>Danczak, Robert E</dc:creator>
  <cp:lastModifiedBy>Danczak, Robert E</cp:lastModifiedBy>
  <cp:revision>171</cp:revision>
  <dcterms:created xsi:type="dcterms:W3CDTF">2019-11-22T17:42:37Z</dcterms:created>
  <dcterms:modified xsi:type="dcterms:W3CDTF">2020-07-01T23:15:42Z</dcterms:modified>
</cp:coreProperties>
</file>